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7315200" cy="9144000"/>
  <p:notesSz cx="7010400" cy="9296400"/>
  <p:defaultTextStyle>
    <a:defPPr>
      <a:defRPr lang="en-US"/>
    </a:defPPr>
    <a:lvl1pPr marL="0" algn="l" defTabSz="916321" rtl="0" eaLnBrk="1" latinLnBrk="0" hangingPunct="1">
      <a:defRPr sz="1800" kern="1200">
        <a:solidFill>
          <a:schemeClr val="tx1"/>
        </a:solidFill>
        <a:latin typeface="+mn-lt"/>
        <a:ea typeface="+mn-ea"/>
        <a:cs typeface="+mn-cs"/>
      </a:defRPr>
    </a:lvl1pPr>
    <a:lvl2pPr marL="458161" algn="l" defTabSz="916321" rtl="0" eaLnBrk="1" latinLnBrk="0" hangingPunct="1">
      <a:defRPr sz="1800" kern="1200">
        <a:solidFill>
          <a:schemeClr val="tx1"/>
        </a:solidFill>
        <a:latin typeface="+mn-lt"/>
        <a:ea typeface="+mn-ea"/>
        <a:cs typeface="+mn-cs"/>
      </a:defRPr>
    </a:lvl2pPr>
    <a:lvl3pPr marL="916321" algn="l" defTabSz="916321" rtl="0" eaLnBrk="1" latinLnBrk="0" hangingPunct="1">
      <a:defRPr sz="1800" kern="1200">
        <a:solidFill>
          <a:schemeClr val="tx1"/>
        </a:solidFill>
        <a:latin typeface="+mn-lt"/>
        <a:ea typeface="+mn-ea"/>
        <a:cs typeface="+mn-cs"/>
      </a:defRPr>
    </a:lvl3pPr>
    <a:lvl4pPr marL="1374482" algn="l" defTabSz="916321" rtl="0" eaLnBrk="1" latinLnBrk="0" hangingPunct="1">
      <a:defRPr sz="1800" kern="1200">
        <a:solidFill>
          <a:schemeClr val="tx1"/>
        </a:solidFill>
        <a:latin typeface="+mn-lt"/>
        <a:ea typeface="+mn-ea"/>
        <a:cs typeface="+mn-cs"/>
      </a:defRPr>
    </a:lvl4pPr>
    <a:lvl5pPr marL="1832642" algn="l" defTabSz="916321" rtl="0" eaLnBrk="1" latinLnBrk="0" hangingPunct="1">
      <a:defRPr sz="1800" kern="1200">
        <a:solidFill>
          <a:schemeClr val="tx1"/>
        </a:solidFill>
        <a:latin typeface="+mn-lt"/>
        <a:ea typeface="+mn-ea"/>
        <a:cs typeface="+mn-cs"/>
      </a:defRPr>
    </a:lvl5pPr>
    <a:lvl6pPr marL="2290803" algn="l" defTabSz="916321" rtl="0" eaLnBrk="1" latinLnBrk="0" hangingPunct="1">
      <a:defRPr sz="1800" kern="1200">
        <a:solidFill>
          <a:schemeClr val="tx1"/>
        </a:solidFill>
        <a:latin typeface="+mn-lt"/>
        <a:ea typeface="+mn-ea"/>
        <a:cs typeface="+mn-cs"/>
      </a:defRPr>
    </a:lvl6pPr>
    <a:lvl7pPr marL="2748964" algn="l" defTabSz="916321" rtl="0" eaLnBrk="1" latinLnBrk="0" hangingPunct="1">
      <a:defRPr sz="1800" kern="1200">
        <a:solidFill>
          <a:schemeClr val="tx1"/>
        </a:solidFill>
        <a:latin typeface="+mn-lt"/>
        <a:ea typeface="+mn-ea"/>
        <a:cs typeface="+mn-cs"/>
      </a:defRPr>
    </a:lvl7pPr>
    <a:lvl8pPr marL="3207124" algn="l" defTabSz="916321" rtl="0" eaLnBrk="1" latinLnBrk="0" hangingPunct="1">
      <a:defRPr sz="1800" kern="1200">
        <a:solidFill>
          <a:schemeClr val="tx1"/>
        </a:solidFill>
        <a:latin typeface="+mn-lt"/>
        <a:ea typeface="+mn-ea"/>
        <a:cs typeface="+mn-cs"/>
      </a:defRPr>
    </a:lvl8pPr>
    <a:lvl9pPr marL="3665285" algn="l" defTabSz="91632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996633"/>
    <a:srgbClr val="003300"/>
    <a:srgbClr val="336600"/>
    <a:srgbClr val="FFCC00"/>
    <a:srgbClr val="666633"/>
    <a:srgbClr val="3399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71" autoAdjust="0"/>
  </p:normalViewPr>
  <p:slideViewPr>
    <p:cSldViewPr>
      <p:cViewPr varScale="1">
        <p:scale>
          <a:sx n="70" d="100"/>
          <a:sy n="70" d="100"/>
        </p:scale>
        <p:origin x="917" y="43"/>
      </p:cViewPr>
      <p:guideLst>
        <p:guide orient="horz" pos="2880"/>
        <p:guide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F4FA843-5603-4AD6-AE6B-53CC63248081}" type="datetimeFigureOut">
              <a:rPr lang="en-US" smtClean="0"/>
              <a:pPr/>
              <a:t>9/9/2019</a:t>
            </a:fld>
            <a:endParaRPr lang="en-US"/>
          </a:p>
        </p:txBody>
      </p:sp>
      <p:sp>
        <p:nvSpPr>
          <p:cNvPr id="4" name="Slide Image Placeholder 3"/>
          <p:cNvSpPr>
            <a:spLocks noGrp="1" noRot="1" noChangeAspect="1"/>
          </p:cNvSpPr>
          <p:nvPr>
            <p:ph type="sldImg" idx="2"/>
          </p:nvPr>
        </p:nvSpPr>
        <p:spPr>
          <a:xfrm>
            <a:off x="2251075" y="1162050"/>
            <a:ext cx="250825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7E2A28A-21CD-421F-A87B-652FB8424EBA}" type="slidenum">
              <a:rPr lang="en-US" smtClean="0"/>
              <a:pPr/>
              <a:t>‹#›</a:t>
            </a:fld>
            <a:endParaRPr lang="en-US"/>
          </a:p>
        </p:txBody>
      </p:sp>
    </p:spTree>
    <p:extLst>
      <p:ext uri="{BB962C8B-B14F-4D97-AF65-F5344CB8AC3E}">
        <p14:creationId xmlns:p14="http://schemas.microsoft.com/office/powerpoint/2010/main" val="400345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E2A28A-21CD-421F-A87B-652FB8424EBA}" type="slidenum">
              <a:rPr lang="en-US" smtClean="0"/>
              <a:pPr/>
              <a:t>4</a:t>
            </a:fld>
            <a:endParaRPr lang="en-US"/>
          </a:p>
        </p:txBody>
      </p:sp>
    </p:spTree>
    <p:extLst>
      <p:ext uri="{BB962C8B-B14F-4D97-AF65-F5344CB8AC3E}">
        <p14:creationId xmlns:p14="http://schemas.microsoft.com/office/powerpoint/2010/main" val="87056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58161" indent="0" algn="ctr">
              <a:buNone/>
              <a:defRPr>
                <a:solidFill>
                  <a:schemeClr val="tx1">
                    <a:tint val="75000"/>
                  </a:schemeClr>
                </a:solidFill>
              </a:defRPr>
            </a:lvl2pPr>
            <a:lvl3pPr marL="916321" indent="0" algn="ctr">
              <a:buNone/>
              <a:defRPr>
                <a:solidFill>
                  <a:schemeClr val="tx1">
                    <a:tint val="75000"/>
                  </a:schemeClr>
                </a:solidFill>
              </a:defRPr>
            </a:lvl3pPr>
            <a:lvl4pPr marL="1374482" indent="0" algn="ctr">
              <a:buNone/>
              <a:defRPr>
                <a:solidFill>
                  <a:schemeClr val="tx1">
                    <a:tint val="75000"/>
                  </a:schemeClr>
                </a:solidFill>
              </a:defRPr>
            </a:lvl4pPr>
            <a:lvl5pPr marL="1832642" indent="0" algn="ctr">
              <a:buNone/>
              <a:defRPr>
                <a:solidFill>
                  <a:schemeClr val="tx1">
                    <a:tint val="75000"/>
                  </a:schemeClr>
                </a:solidFill>
              </a:defRPr>
            </a:lvl5pPr>
            <a:lvl6pPr marL="2290803" indent="0" algn="ctr">
              <a:buNone/>
              <a:defRPr>
                <a:solidFill>
                  <a:schemeClr val="tx1">
                    <a:tint val="75000"/>
                  </a:schemeClr>
                </a:solidFill>
              </a:defRPr>
            </a:lvl6pPr>
            <a:lvl7pPr marL="2748964" indent="0" algn="ctr">
              <a:buNone/>
              <a:defRPr>
                <a:solidFill>
                  <a:schemeClr val="tx1">
                    <a:tint val="75000"/>
                  </a:schemeClr>
                </a:solidFill>
              </a:defRPr>
            </a:lvl7pPr>
            <a:lvl8pPr marL="3207124" indent="0" algn="ctr">
              <a:buNone/>
              <a:defRPr>
                <a:solidFill>
                  <a:schemeClr val="tx1">
                    <a:tint val="75000"/>
                  </a:schemeClr>
                </a:solidFill>
              </a:defRPr>
            </a:lvl8pPr>
            <a:lvl9pPr marL="36652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53FC5E-FE81-4EE6-87F6-55EEC2CEB22B}"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BD628-5107-4509-92D0-1F1D40EB6596}" type="slidenum">
              <a:rPr lang="en-US" smtClean="0"/>
              <a:pPr/>
              <a:t>‹#›</a:t>
            </a:fld>
            <a:endParaRPr lang="en-US"/>
          </a:p>
        </p:txBody>
      </p:sp>
    </p:spTree>
    <p:extLst>
      <p:ext uri="{BB962C8B-B14F-4D97-AF65-F5344CB8AC3E}">
        <p14:creationId xmlns:p14="http://schemas.microsoft.com/office/powerpoint/2010/main" val="216649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FC5E-FE81-4EE6-87F6-55EEC2CEB22B}"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BD628-5107-4509-92D0-1F1D40EB6596}" type="slidenum">
              <a:rPr lang="en-US" smtClean="0"/>
              <a:pPr/>
              <a:t>‹#›</a:t>
            </a:fld>
            <a:endParaRPr lang="en-US"/>
          </a:p>
        </p:txBody>
      </p:sp>
    </p:spTree>
    <p:extLst>
      <p:ext uri="{BB962C8B-B14F-4D97-AF65-F5344CB8AC3E}">
        <p14:creationId xmlns:p14="http://schemas.microsoft.com/office/powerpoint/2010/main" val="197591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40" y="488951"/>
            <a:ext cx="1234441"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321" y="488951"/>
            <a:ext cx="3581401"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FC5E-FE81-4EE6-87F6-55EEC2CEB22B}"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BD628-5107-4509-92D0-1F1D40EB6596}" type="slidenum">
              <a:rPr lang="en-US" smtClean="0"/>
              <a:pPr/>
              <a:t>‹#›</a:t>
            </a:fld>
            <a:endParaRPr lang="en-US"/>
          </a:p>
        </p:txBody>
      </p:sp>
    </p:spTree>
    <p:extLst>
      <p:ext uri="{BB962C8B-B14F-4D97-AF65-F5344CB8AC3E}">
        <p14:creationId xmlns:p14="http://schemas.microsoft.com/office/powerpoint/2010/main" val="206472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FC5E-FE81-4EE6-87F6-55EEC2CEB22B}"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BD628-5107-4509-92D0-1F1D40EB6596}" type="slidenum">
              <a:rPr lang="en-US" smtClean="0"/>
              <a:pPr/>
              <a:t>‹#›</a:t>
            </a:fld>
            <a:endParaRPr lang="en-US"/>
          </a:p>
        </p:txBody>
      </p:sp>
    </p:spTree>
    <p:extLst>
      <p:ext uri="{BB962C8B-B14F-4D97-AF65-F5344CB8AC3E}">
        <p14:creationId xmlns:p14="http://schemas.microsoft.com/office/powerpoint/2010/main" val="965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1" y="3875618"/>
            <a:ext cx="6217920" cy="2000249"/>
          </a:xfrm>
        </p:spPr>
        <p:txBody>
          <a:bodyPr anchor="b"/>
          <a:lstStyle>
            <a:lvl1pPr marL="0" indent="0">
              <a:buNone/>
              <a:defRPr sz="2000">
                <a:solidFill>
                  <a:schemeClr val="tx1">
                    <a:tint val="75000"/>
                  </a:schemeClr>
                </a:solidFill>
              </a:defRPr>
            </a:lvl1pPr>
            <a:lvl2pPr marL="458161" indent="0">
              <a:buNone/>
              <a:defRPr sz="1800">
                <a:solidFill>
                  <a:schemeClr val="tx1">
                    <a:tint val="75000"/>
                  </a:schemeClr>
                </a:solidFill>
              </a:defRPr>
            </a:lvl2pPr>
            <a:lvl3pPr marL="916321" indent="0">
              <a:buNone/>
              <a:defRPr sz="1600">
                <a:solidFill>
                  <a:schemeClr val="tx1">
                    <a:tint val="75000"/>
                  </a:schemeClr>
                </a:solidFill>
              </a:defRPr>
            </a:lvl3pPr>
            <a:lvl4pPr marL="1374482" indent="0">
              <a:buNone/>
              <a:defRPr sz="1400">
                <a:solidFill>
                  <a:schemeClr val="tx1">
                    <a:tint val="75000"/>
                  </a:schemeClr>
                </a:solidFill>
              </a:defRPr>
            </a:lvl4pPr>
            <a:lvl5pPr marL="1832642" indent="0">
              <a:buNone/>
              <a:defRPr sz="1400">
                <a:solidFill>
                  <a:schemeClr val="tx1">
                    <a:tint val="75000"/>
                  </a:schemeClr>
                </a:solidFill>
              </a:defRPr>
            </a:lvl5pPr>
            <a:lvl6pPr marL="2290803" indent="0">
              <a:buNone/>
              <a:defRPr sz="1400">
                <a:solidFill>
                  <a:schemeClr val="tx1">
                    <a:tint val="75000"/>
                  </a:schemeClr>
                </a:solidFill>
              </a:defRPr>
            </a:lvl6pPr>
            <a:lvl7pPr marL="2748964" indent="0">
              <a:buNone/>
              <a:defRPr sz="1400">
                <a:solidFill>
                  <a:schemeClr val="tx1">
                    <a:tint val="75000"/>
                  </a:schemeClr>
                </a:solidFill>
              </a:defRPr>
            </a:lvl7pPr>
            <a:lvl8pPr marL="3207124" indent="0">
              <a:buNone/>
              <a:defRPr sz="1400">
                <a:solidFill>
                  <a:schemeClr val="tx1">
                    <a:tint val="75000"/>
                  </a:schemeClr>
                </a:solidFill>
              </a:defRPr>
            </a:lvl8pPr>
            <a:lvl9pPr marL="366528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3FC5E-FE81-4EE6-87F6-55EEC2CEB22B}"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BD628-5107-4509-92D0-1F1D40EB6596}" type="slidenum">
              <a:rPr lang="en-US" smtClean="0"/>
              <a:pPr/>
              <a:t>‹#›</a:t>
            </a:fld>
            <a:endParaRPr lang="en-US"/>
          </a:p>
        </p:txBody>
      </p:sp>
    </p:spTree>
    <p:extLst>
      <p:ext uri="{BB962C8B-B14F-4D97-AF65-F5344CB8AC3E}">
        <p14:creationId xmlns:p14="http://schemas.microsoft.com/office/powerpoint/2010/main" val="75520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1" y="2844801"/>
            <a:ext cx="2407920"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804161" y="2844801"/>
            <a:ext cx="2407920"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53FC5E-FE81-4EE6-87F6-55EEC2CEB22B}"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BD628-5107-4509-92D0-1F1D40EB6596}" type="slidenum">
              <a:rPr lang="en-US" smtClean="0"/>
              <a:pPr/>
              <a:t>‹#›</a:t>
            </a:fld>
            <a:endParaRPr lang="en-US"/>
          </a:p>
        </p:txBody>
      </p:sp>
    </p:spTree>
    <p:extLst>
      <p:ext uri="{BB962C8B-B14F-4D97-AF65-F5344CB8AC3E}">
        <p14:creationId xmlns:p14="http://schemas.microsoft.com/office/powerpoint/2010/main" val="74490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6184"/>
            <a:ext cx="658368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400" b="1"/>
            </a:lvl1pPr>
            <a:lvl2pPr marL="458161" indent="0">
              <a:buNone/>
              <a:defRPr sz="2000" b="1"/>
            </a:lvl2pPr>
            <a:lvl3pPr marL="916321" indent="0">
              <a:buNone/>
              <a:defRPr sz="1800" b="1"/>
            </a:lvl3pPr>
            <a:lvl4pPr marL="1374482" indent="0">
              <a:buNone/>
              <a:defRPr sz="1600" b="1"/>
            </a:lvl4pPr>
            <a:lvl5pPr marL="1832642" indent="0">
              <a:buNone/>
              <a:defRPr sz="1600" b="1"/>
            </a:lvl5pPr>
            <a:lvl6pPr marL="2290803" indent="0">
              <a:buNone/>
              <a:defRPr sz="1600" b="1"/>
            </a:lvl6pPr>
            <a:lvl7pPr marL="2748964" indent="0">
              <a:buNone/>
              <a:defRPr sz="1600" b="1"/>
            </a:lvl7pPr>
            <a:lvl8pPr marL="3207124" indent="0">
              <a:buNone/>
              <a:defRPr sz="1600" b="1"/>
            </a:lvl8pPr>
            <a:lvl9pPr marL="3665285"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400" b="1"/>
            </a:lvl1pPr>
            <a:lvl2pPr marL="458161" indent="0">
              <a:buNone/>
              <a:defRPr sz="2000" b="1"/>
            </a:lvl2pPr>
            <a:lvl3pPr marL="916321" indent="0">
              <a:buNone/>
              <a:defRPr sz="1800" b="1"/>
            </a:lvl3pPr>
            <a:lvl4pPr marL="1374482" indent="0">
              <a:buNone/>
              <a:defRPr sz="1600" b="1"/>
            </a:lvl4pPr>
            <a:lvl5pPr marL="1832642" indent="0">
              <a:buNone/>
              <a:defRPr sz="1600" b="1"/>
            </a:lvl5pPr>
            <a:lvl6pPr marL="2290803" indent="0">
              <a:buNone/>
              <a:defRPr sz="1600" b="1"/>
            </a:lvl6pPr>
            <a:lvl7pPr marL="2748964" indent="0">
              <a:buNone/>
              <a:defRPr sz="1600" b="1"/>
            </a:lvl7pPr>
            <a:lvl8pPr marL="3207124" indent="0">
              <a:buNone/>
              <a:defRPr sz="1600" b="1"/>
            </a:lvl8pPr>
            <a:lvl9pPr marL="366528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53FC5E-FE81-4EE6-87F6-55EEC2CEB22B}" type="datetimeFigureOut">
              <a:rPr lang="en-US" smtClean="0"/>
              <a:pPr/>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BD628-5107-4509-92D0-1F1D40EB6596}" type="slidenum">
              <a:rPr lang="en-US" smtClean="0"/>
              <a:pPr/>
              <a:t>‹#›</a:t>
            </a:fld>
            <a:endParaRPr lang="en-US"/>
          </a:p>
        </p:txBody>
      </p:sp>
    </p:spTree>
    <p:extLst>
      <p:ext uri="{BB962C8B-B14F-4D97-AF65-F5344CB8AC3E}">
        <p14:creationId xmlns:p14="http://schemas.microsoft.com/office/powerpoint/2010/main" val="416111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53FC5E-FE81-4EE6-87F6-55EEC2CEB22B}" type="datetimeFigureOut">
              <a:rPr lang="en-US" smtClean="0"/>
              <a:pPr/>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BD628-5107-4509-92D0-1F1D40EB6596}" type="slidenum">
              <a:rPr lang="en-US" smtClean="0"/>
              <a:pPr/>
              <a:t>‹#›</a:t>
            </a:fld>
            <a:endParaRPr lang="en-US"/>
          </a:p>
        </p:txBody>
      </p:sp>
    </p:spTree>
    <p:extLst>
      <p:ext uri="{BB962C8B-B14F-4D97-AF65-F5344CB8AC3E}">
        <p14:creationId xmlns:p14="http://schemas.microsoft.com/office/powerpoint/2010/main" val="38438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3FC5E-FE81-4EE6-87F6-55EEC2CEB22B}" type="datetimeFigureOut">
              <a:rPr lang="en-US" smtClean="0"/>
              <a:pPr/>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BD628-5107-4509-92D0-1F1D40EB6596}" type="slidenum">
              <a:rPr lang="en-US" smtClean="0"/>
              <a:pPr/>
              <a:t>‹#›</a:t>
            </a:fld>
            <a:endParaRPr lang="en-US"/>
          </a:p>
        </p:txBody>
      </p:sp>
    </p:spTree>
    <p:extLst>
      <p:ext uri="{BB962C8B-B14F-4D97-AF65-F5344CB8AC3E}">
        <p14:creationId xmlns:p14="http://schemas.microsoft.com/office/powerpoint/2010/main" val="1162022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1"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1"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1" cy="6254751"/>
          </a:xfrm>
        </p:spPr>
        <p:txBody>
          <a:bodyPr/>
          <a:lstStyle>
            <a:lvl1pPr marL="0" indent="0">
              <a:buNone/>
              <a:defRPr sz="1400"/>
            </a:lvl1pPr>
            <a:lvl2pPr marL="458161" indent="0">
              <a:buNone/>
              <a:defRPr sz="1200"/>
            </a:lvl2pPr>
            <a:lvl3pPr marL="916321" indent="0">
              <a:buNone/>
              <a:defRPr sz="1000"/>
            </a:lvl3pPr>
            <a:lvl4pPr marL="1374482" indent="0">
              <a:buNone/>
              <a:defRPr sz="900"/>
            </a:lvl4pPr>
            <a:lvl5pPr marL="1832642" indent="0">
              <a:buNone/>
              <a:defRPr sz="900"/>
            </a:lvl5pPr>
            <a:lvl6pPr marL="2290803" indent="0">
              <a:buNone/>
              <a:defRPr sz="900"/>
            </a:lvl6pPr>
            <a:lvl7pPr marL="2748964" indent="0">
              <a:buNone/>
              <a:defRPr sz="900"/>
            </a:lvl7pPr>
            <a:lvl8pPr marL="3207124" indent="0">
              <a:buNone/>
              <a:defRPr sz="900"/>
            </a:lvl8pPr>
            <a:lvl9pPr marL="366528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53FC5E-FE81-4EE6-87F6-55EEC2CEB22B}"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BD628-5107-4509-92D0-1F1D40EB6596}" type="slidenum">
              <a:rPr lang="en-US" smtClean="0"/>
              <a:pPr/>
              <a:t>‹#›</a:t>
            </a:fld>
            <a:endParaRPr lang="en-US"/>
          </a:p>
        </p:txBody>
      </p:sp>
    </p:spTree>
    <p:extLst>
      <p:ext uri="{BB962C8B-B14F-4D97-AF65-F5344CB8AC3E}">
        <p14:creationId xmlns:p14="http://schemas.microsoft.com/office/powerpoint/2010/main" val="407990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200"/>
            </a:lvl1pPr>
            <a:lvl2pPr marL="458161" indent="0">
              <a:buNone/>
              <a:defRPr sz="2800"/>
            </a:lvl2pPr>
            <a:lvl3pPr marL="916321" indent="0">
              <a:buNone/>
              <a:defRPr sz="2400"/>
            </a:lvl3pPr>
            <a:lvl4pPr marL="1374482" indent="0">
              <a:buNone/>
              <a:defRPr sz="2000"/>
            </a:lvl4pPr>
            <a:lvl5pPr marL="1832642" indent="0">
              <a:buNone/>
              <a:defRPr sz="2000"/>
            </a:lvl5pPr>
            <a:lvl6pPr marL="2290803" indent="0">
              <a:buNone/>
              <a:defRPr sz="2000"/>
            </a:lvl6pPr>
            <a:lvl7pPr marL="2748964" indent="0">
              <a:buNone/>
              <a:defRPr sz="2000"/>
            </a:lvl7pPr>
            <a:lvl8pPr marL="3207124" indent="0">
              <a:buNone/>
              <a:defRPr sz="2000"/>
            </a:lvl8pPr>
            <a:lvl9pPr marL="3665285" indent="0">
              <a:buNone/>
              <a:defRPr sz="2000"/>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400"/>
            </a:lvl1pPr>
            <a:lvl2pPr marL="458161" indent="0">
              <a:buNone/>
              <a:defRPr sz="1200"/>
            </a:lvl2pPr>
            <a:lvl3pPr marL="916321" indent="0">
              <a:buNone/>
              <a:defRPr sz="1000"/>
            </a:lvl3pPr>
            <a:lvl4pPr marL="1374482" indent="0">
              <a:buNone/>
              <a:defRPr sz="900"/>
            </a:lvl4pPr>
            <a:lvl5pPr marL="1832642" indent="0">
              <a:buNone/>
              <a:defRPr sz="900"/>
            </a:lvl5pPr>
            <a:lvl6pPr marL="2290803" indent="0">
              <a:buNone/>
              <a:defRPr sz="900"/>
            </a:lvl6pPr>
            <a:lvl7pPr marL="2748964" indent="0">
              <a:buNone/>
              <a:defRPr sz="900"/>
            </a:lvl7pPr>
            <a:lvl8pPr marL="3207124" indent="0">
              <a:buNone/>
              <a:defRPr sz="900"/>
            </a:lvl8pPr>
            <a:lvl9pPr marL="366528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53FC5E-FE81-4EE6-87F6-55EEC2CEB22B}"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BD628-5107-4509-92D0-1F1D40EB6596}" type="slidenum">
              <a:rPr lang="en-US" smtClean="0"/>
              <a:pPr/>
              <a:t>‹#›</a:t>
            </a:fld>
            <a:endParaRPr lang="en-US"/>
          </a:p>
        </p:txBody>
      </p:sp>
    </p:spTree>
    <p:extLst>
      <p:ext uri="{BB962C8B-B14F-4D97-AF65-F5344CB8AC3E}">
        <p14:creationId xmlns:p14="http://schemas.microsoft.com/office/powerpoint/2010/main" val="226415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632" tIns="45816" rIns="91632" bIns="45816" rtlCol="0" anchor="ctr">
            <a:normAutofit/>
          </a:bodyPr>
          <a:lstStyle/>
          <a:p>
            <a:r>
              <a:rPr lang="en-US"/>
              <a:t>Click to edit Master title style</a:t>
            </a:r>
          </a:p>
        </p:txBody>
      </p:sp>
      <p:sp>
        <p:nvSpPr>
          <p:cNvPr id="3" name="Text Placeholder 2"/>
          <p:cNvSpPr>
            <a:spLocks noGrp="1"/>
          </p:cNvSpPr>
          <p:nvPr>
            <p:ph type="body" idx="1"/>
          </p:nvPr>
        </p:nvSpPr>
        <p:spPr>
          <a:xfrm>
            <a:off x="365760" y="2133603"/>
            <a:ext cx="6583680" cy="6034617"/>
          </a:xfrm>
          <a:prstGeom prst="rect">
            <a:avLst/>
          </a:prstGeom>
        </p:spPr>
        <p:txBody>
          <a:bodyPr vert="horz" lIns="91632" tIns="45816" rIns="91632" bIns="458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91632" tIns="45816" rIns="91632" bIns="45816" rtlCol="0" anchor="ctr"/>
          <a:lstStyle>
            <a:lvl1pPr algn="l">
              <a:defRPr sz="1200">
                <a:solidFill>
                  <a:schemeClr val="tx1">
                    <a:tint val="75000"/>
                  </a:schemeClr>
                </a:solidFill>
              </a:defRPr>
            </a:lvl1pPr>
          </a:lstStyle>
          <a:p>
            <a:fld id="{4753FC5E-FE81-4EE6-87F6-55EEC2CEB22B}" type="datetimeFigureOut">
              <a:rPr lang="en-US" smtClean="0"/>
              <a:pPr/>
              <a:t>9/9/2019</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91632" tIns="45816" rIns="91632" bIns="458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91632" tIns="45816" rIns="91632" bIns="45816" rtlCol="0" anchor="ctr"/>
          <a:lstStyle>
            <a:lvl1pPr algn="r">
              <a:defRPr sz="1200">
                <a:solidFill>
                  <a:schemeClr val="tx1">
                    <a:tint val="75000"/>
                  </a:schemeClr>
                </a:solidFill>
              </a:defRPr>
            </a:lvl1pPr>
          </a:lstStyle>
          <a:p>
            <a:fld id="{72FBD628-5107-4509-92D0-1F1D40EB6596}" type="slidenum">
              <a:rPr lang="en-US" smtClean="0"/>
              <a:pPr/>
              <a:t>‹#›</a:t>
            </a:fld>
            <a:endParaRPr lang="en-US"/>
          </a:p>
        </p:txBody>
      </p:sp>
    </p:spTree>
    <p:extLst>
      <p:ext uri="{BB962C8B-B14F-4D97-AF65-F5344CB8AC3E}">
        <p14:creationId xmlns:p14="http://schemas.microsoft.com/office/powerpoint/2010/main" val="285762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6321" rtl="0" eaLnBrk="1" latinLnBrk="0" hangingPunct="1">
        <a:spcBef>
          <a:spcPct val="0"/>
        </a:spcBef>
        <a:buNone/>
        <a:defRPr sz="4400" kern="1200">
          <a:solidFill>
            <a:schemeClr val="tx1"/>
          </a:solidFill>
          <a:latin typeface="+mj-lt"/>
          <a:ea typeface="+mj-ea"/>
          <a:cs typeface="+mj-cs"/>
        </a:defRPr>
      </a:lvl1pPr>
    </p:titleStyle>
    <p:bodyStyle>
      <a:lvl1pPr marL="343621" indent="-343621" algn="l" defTabSz="91632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4511" indent="-286351" algn="l" defTabSz="91632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5401" indent="-229080" algn="l" defTabSz="91632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3562" indent="-229080" algn="l" defTabSz="9163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61723" indent="-229080" algn="l" defTabSz="9163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9883" indent="-229080" algn="l" defTabSz="9163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8044" indent="-229080" algn="l" defTabSz="9163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36204" indent="-229080" algn="l" defTabSz="9163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94365" indent="-229080" algn="l" defTabSz="9163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6321" rtl="0" eaLnBrk="1" latinLnBrk="0" hangingPunct="1">
        <a:defRPr sz="1800" kern="1200">
          <a:solidFill>
            <a:schemeClr val="tx1"/>
          </a:solidFill>
          <a:latin typeface="+mn-lt"/>
          <a:ea typeface="+mn-ea"/>
          <a:cs typeface="+mn-cs"/>
        </a:defRPr>
      </a:lvl1pPr>
      <a:lvl2pPr marL="458161" algn="l" defTabSz="916321" rtl="0" eaLnBrk="1" latinLnBrk="0" hangingPunct="1">
        <a:defRPr sz="1800" kern="1200">
          <a:solidFill>
            <a:schemeClr val="tx1"/>
          </a:solidFill>
          <a:latin typeface="+mn-lt"/>
          <a:ea typeface="+mn-ea"/>
          <a:cs typeface="+mn-cs"/>
        </a:defRPr>
      </a:lvl2pPr>
      <a:lvl3pPr marL="916321" algn="l" defTabSz="916321" rtl="0" eaLnBrk="1" latinLnBrk="0" hangingPunct="1">
        <a:defRPr sz="1800" kern="1200">
          <a:solidFill>
            <a:schemeClr val="tx1"/>
          </a:solidFill>
          <a:latin typeface="+mn-lt"/>
          <a:ea typeface="+mn-ea"/>
          <a:cs typeface="+mn-cs"/>
        </a:defRPr>
      </a:lvl3pPr>
      <a:lvl4pPr marL="1374482" algn="l" defTabSz="916321" rtl="0" eaLnBrk="1" latinLnBrk="0" hangingPunct="1">
        <a:defRPr sz="1800" kern="1200">
          <a:solidFill>
            <a:schemeClr val="tx1"/>
          </a:solidFill>
          <a:latin typeface="+mn-lt"/>
          <a:ea typeface="+mn-ea"/>
          <a:cs typeface="+mn-cs"/>
        </a:defRPr>
      </a:lvl4pPr>
      <a:lvl5pPr marL="1832642" algn="l" defTabSz="916321" rtl="0" eaLnBrk="1" latinLnBrk="0" hangingPunct="1">
        <a:defRPr sz="1800" kern="1200">
          <a:solidFill>
            <a:schemeClr val="tx1"/>
          </a:solidFill>
          <a:latin typeface="+mn-lt"/>
          <a:ea typeface="+mn-ea"/>
          <a:cs typeface="+mn-cs"/>
        </a:defRPr>
      </a:lvl5pPr>
      <a:lvl6pPr marL="2290803" algn="l" defTabSz="916321" rtl="0" eaLnBrk="1" latinLnBrk="0" hangingPunct="1">
        <a:defRPr sz="1800" kern="1200">
          <a:solidFill>
            <a:schemeClr val="tx1"/>
          </a:solidFill>
          <a:latin typeface="+mn-lt"/>
          <a:ea typeface="+mn-ea"/>
          <a:cs typeface="+mn-cs"/>
        </a:defRPr>
      </a:lvl6pPr>
      <a:lvl7pPr marL="2748964" algn="l" defTabSz="916321" rtl="0" eaLnBrk="1" latinLnBrk="0" hangingPunct="1">
        <a:defRPr sz="1800" kern="1200">
          <a:solidFill>
            <a:schemeClr val="tx1"/>
          </a:solidFill>
          <a:latin typeface="+mn-lt"/>
          <a:ea typeface="+mn-ea"/>
          <a:cs typeface="+mn-cs"/>
        </a:defRPr>
      </a:lvl7pPr>
      <a:lvl8pPr marL="3207124" algn="l" defTabSz="916321" rtl="0" eaLnBrk="1" latinLnBrk="0" hangingPunct="1">
        <a:defRPr sz="1800" kern="1200">
          <a:solidFill>
            <a:schemeClr val="tx1"/>
          </a:solidFill>
          <a:latin typeface="+mn-lt"/>
          <a:ea typeface="+mn-ea"/>
          <a:cs typeface="+mn-cs"/>
        </a:defRPr>
      </a:lvl8pPr>
      <a:lvl9pPr marL="3665285" algn="l" defTabSz="9163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hyperlink" Target="mailto:austinl@quailhollowclub.com" TargetMode="External"/><Relationship Id="rId3" Type="http://schemas.openxmlformats.org/officeDocument/2006/relationships/hyperlink" Target="mailto:woodk@quailhollowclub.com" TargetMode="External"/><Relationship Id="rId7" Type="http://schemas.openxmlformats.org/officeDocument/2006/relationships/hyperlink" Target="mailto:stellm@quailhollowclub.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henryp@quailhollowclub.com" TargetMode="External"/><Relationship Id="rId5" Type="http://schemas.openxmlformats.org/officeDocument/2006/relationships/hyperlink" Target="mailto:farberd@quailhollowclub.com" TargetMode="External"/><Relationship Id="rId10" Type="http://schemas.openxmlformats.org/officeDocument/2006/relationships/image" Target="../media/image12.png"/><Relationship Id="rId4" Type="http://schemas.openxmlformats.org/officeDocument/2006/relationships/hyperlink" Target="mailto:omanns@quailhollowclub.com" TargetMode="Externa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00">
            <a:alpha val="74000"/>
          </a:srgb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7315198" cy="1977999"/>
          </a:xfrm>
          <a:solidFill>
            <a:schemeClr val="accent3">
              <a:lumMod val="50000"/>
            </a:schemeClr>
          </a:solidFill>
        </p:spPr>
        <p:txBody>
          <a:bodyPr>
            <a:normAutofit/>
          </a:bodyPr>
          <a:lstStyle/>
          <a:p>
            <a:r>
              <a:rPr lang="en-US" sz="2600" i="1" dirty="0">
                <a:solidFill>
                  <a:schemeClr val="bg1"/>
                </a:solidFill>
                <a:latin typeface="Times New Roman" panose="02020603050405020304" pitchFamily="18" charset="0"/>
                <a:cs typeface="Times New Roman" panose="02020603050405020304" pitchFamily="18" charset="0"/>
              </a:rPr>
              <a:t>                                                                                 </a:t>
            </a:r>
            <a:r>
              <a:rPr lang="en-US" sz="2600" b="1" dirty="0">
                <a:solidFill>
                  <a:schemeClr val="bg1"/>
                </a:solidFill>
                <a:latin typeface="Engravers MT" panose="02090707080505020304" pitchFamily="18" charset="0"/>
                <a:cs typeface="Times New Roman" panose="02020603050405020304" pitchFamily="18" charset="0"/>
              </a:rPr>
              <a:t>QUAIL HOLLOW CLUB</a:t>
            </a:r>
          </a:p>
          <a:p>
            <a:r>
              <a:rPr lang="en-US" sz="2600" i="1" dirty="0">
                <a:solidFill>
                  <a:schemeClr val="bg1"/>
                </a:solidFill>
                <a:latin typeface="Times New Roman" panose="02020603050405020304" pitchFamily="18" charset="0"/>
                <a:cs typeface="Times New Roman" panose="02020603050405020304" pitchFamily="18" charset="0"/>
              </a:rPr>
              <a:t>2020 Student Internship Program</a:t>
            </a:r>
          </a:p>
        </p:txBody>
      </p:sp>
      <p:sp>
        <p:nvSpPr>
          <p:cNvPr id="5" name="Title 4"/>
          <p:cNvSpPr>
            <a:spLocks noGrp="1"/>
          </p:cNvSpPr>
          <p:nvPr>
            <p:ph type="ctrTitle"/>
          </p:nvPr>
        </p:nvSpPr>
        <p:spPr>
          <a:xfrm>
            <a:off x="0" y="6650182"/>
            <a:ext cx="7315199" cy="2722418"/>
          </a:xfrm>
          <a:solidFill>
            <a:schemeClr val="tx2">
              <a:lumMod val="50000"/>
            </a:schemeClr>
          </a:solidFill>
        </p:spPr>
        <p:txBody>
          <a:bodyPr>
            <a:normAutofit/>
          </a:bodyPr>
          <a:lstStyle/>
          <a:p>
            <a:br>
              <a:rPr lang="en-US" sz="2800" dirty="0"/>
            </a:br>
            <a:br>
              <a:rPr lang="en-US" sz="2800" dirty="0"/>
            </a:br>
            <a:br>
              <a:rPr lang="en-US" sz="2800" dirty="0"/>
            </a:br>
            <a:br>
              <a:rPr lang="en-US" sz="2200" dirty="0">
                <a:latin typeface="Times New Roman" panose="02020603050405020304" pitchFamily="18" charset="0"/>
                <a:cs typeface="Times New Roman" panose="02020603050405020304" pitchFamily="18" charset="0"/>
              </a:rPr>
            </a:br>
            <a:r>
              <a:rPr lang="en-US" sz="1500" b="1" dirty="0">
                <a:solidFill>
                  <a:schemeClr val="bg1"/>
                </a:solidFill>
                <a:latin typeface="Times New Roman" panose="02020603050405020304" pitchFamily="18" charset="0"/>
                <a:cs typeface="Times New Roman" panose="02020603050405020304" pitchFamily="18" charset="0"/>
              </a:rPr>
              <a:t>3700 GLENEAGLES ROAD CHARLOTTE, NC 28210  704-542-1553</a:t>
            </a:r>
            <a:br>
              <a:rPr lang="en-US" sz="1500" b="1" dirty="0">
                <a:solidFill>
                  <a:schemeClr val="bg1"/>
                </a:solidFill>
                <a:latin typeface="Times New Roman" panose="02020603050405020304" pitchFamily="18" charset="0"/>
                <a:cs typeface="Times New Roman" panose="02020603050405020304" pitchFamily="18" charset="0"/>
              </a:rPr>
            </a:br>
            <a:r>
              <a:rPr lang="en-US" sz="1500" b="1" dirty="0">
                <a:solidFill>
                  <a:schemeClr val="bg1"/>
                </a:solidFill>
                <a:latin typeface="Times New Roman" panose="02020603050405020304" pitchFamily="18" charset="0"/>
                <a:cs typeface="Times New Roman" panose="02020603050405020304" pitchFamily="18" charset="0"/>
              </a:rPr>
              <a:t>WWW.QUAILHOLLOWCLUB.COM</a:t>
            </a:r>
            <a:br>
              <a:rPr lang="en-US" sz="1500" b="1" dirty="0">
                <a:solidFill>
                  <a:srgbClr val="CC9900"/>
                </a:solidFill>
                <a:latin typeface="Times New Roman" panose="02020603050405020304" pitchFamily="18" charset="0"/>
                <a:cs typeface="Times New Roman" panose="02020603050405020304" pitchFamily="18" charset="0"/>
              </a:rPr>
            </a:br>
            <a:endParaRPr lang="en-US" sz="1500" b="1" dirty="0">
              <a:solidFill>
                <a:srgbClr val="CC9900"/>
              </a:solidFill>
              <a:latin typeface="Times New Roman" panose="02020603050405020304" pitchFamily="18" charset="0"/>
              <a:cs typeface="Times New Roman" panose="02020603050405020304" pitchFamily="18" charset="0"/>
            </a:endParaRPr>
          </a:p>
        </p:txBody>
      </p:sp>
      <p:pic>
        <p:nvPicPr>
          <p:cNvPr id="12" name="Picture 11" descr="A large body of water&#10;&#10;Description automatically generated">
            <a:extLst>
              <a:ext uri="{FF2B5EF4-FFF2-40B4-BE49-F238E27FC236}">
                <a16:creationId xmlns:a16="http://schemas.microsoft.com/office/drawing/2014/main" id="{A479D904-7E04-41CE-BFAD-9ED41EBE6EBC}"/>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6981"/>
                    </a14:imgEffect>
                    <a14:imgEffect>
                      <a14:saturation sat="79000"/>
                    </a14:imgEffect>
                  </a14:imgLayer>
                </a14:imgProps>
              </a:ext>
              <a:ext uri="{28A0092B-C50C-407E-A947-70E740481C1C}">
                <a14:useLocalDpi xmlns:a14="http://schemas.microsoft.com/office/drawing/2010/main" val="0"/>
              </a:ext>
            </a:extLst>
          </a:blip>
          <a:stretch>
            <a:fillRect/>
          </a:stretch>
        </p:blipFill>
        <p:spPr>
          <a:xfrm>
            <a:off x="0" y="1978000"/>
            <a:ext cx="7315200" cy="4672182"/>
          </a:xfrm>
          <a:prstGeom prst="rect">
            <a:avLst/>
          </a:prstGeom>
        </p:spPr>
      </p:pic>
      <p:pic>
        <p:nvPicPr>
          <p:cNvPr id="4" name="Picture 3" descr="A close up of a logo&#10;&#10;Description automatically generated">
            <a:extLst>
              <a:ext uri="{FF2B5EF4-FFF2-40B4-BE49-F238E27FC236}">
                <a16:creationId xmlns:a16="http://schemas.microsoft.com/office/drawing/2014/main" id="{12E813B4-C632-4B88-ACDA-50A8CC9BA1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946" y="6934199"/>
            <a:ext cx="1873306" cy="1219201"/>
          </a:xfrm>
          <a:prstGeom prst="ellipse">
            <a:avLst/>
          </a:prstGeom>
          <a:ln>
            <a:noFill/>
          </a:ln>
          <a:effectLst>
            <a:softEdge rad="112500"/>
          </a:effectLst>
        </p:spPr>
      </p:pic>
    </p:spTree>
    <p:extLst>
      <p:ext uri="{BB962C8B-B14F-4D97-AF65-F5344CB8AC3E}">
        <p14:creationId xmlns:p14="http://schemas.microsoft.com/office/powerpoint/2010/main" val="88624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69273"/>
            <a:ext cx="3299012" cy="1149927"/>
          </a:xfrm>
        </p:spPr>
        <p:txBody>
          <a:bodyPr>
            <a:normAutofit/>
          </a:bodyPr>
          <a:lstStyle/>
          <a:p>
            <a:pPr>
              <a:lnSpc>
                <a:spcPts val="2806"/>
              </a:lnSpc>
            </a:pPr>
            <a:r>
              <a:rPr lang="en-US" sz="2800" b="1" dirty="0">
                <a:solidFill>
                  <a:schemeClr val="tx2">
                    <a:lumMod val="75000"/>
                  </a:schemeClr>
                </a:solidFill>
                <a:latin typeface="DaunPenh" panose="01010101010101010101" pitchFamily="2" charset="0"/>
                <a:cs typeface="DaunPenh" panose="01010101010101010101" pitchFamily="2" charset="0"/>
              </a:rPr>
              <a:t>QUAIL HOLLOW CLUB</a:t>
            </a:r>
            <a:br>
              <a:rPr lang="en-US" sz="2400" b="1" dirty="0">
                <a:latin typeface="DaunPenh" panose="01010101010101010101" pitchFamily="2" charset="0"/>
                <a:cs typeface="DaunPenh" panose="01010101010101010101" pitchFamily="2" charset="0"/>
              </a:rPr>
            </a:br>
            <a:endParaRPr lang="en-US" sz="2700" b="1" i="1" dirty="0">
              <a:latin typeface="DaunPenh" panose="01010101010101010101" pitchFamily="2" charset="0"/>
              <a:cs typeface="DaunPenh" panose="01010101010101010101" pitchFamily="2"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372" r="13295"/>
          <a:stretch/>
        </p:blipFill>
        <p:spPr>
          <a:xfrm>
            <a:off x="152400" y="3200400"/>
            <a:ext cx="3295445" cy="1968529"/>
          </a:xfrm>
          <a:prstGeom prst="rect">
            <a:avLst/>
          </a:prstGeom>
          <a:ln>
            <a:noFill/>
          </a:ln>
          <a:effectLst>
            <a:softEdge rad="112500"/>
          </a:effectLst>
        </p:spPr>
      </p:pic>
      <p:sp>
        <p:nvSpPr>
          <p:cNvPr id="5" name="Title 1"/>
          <p:cNvSpPr txBox="1">
            <a:spLocks/>
          </p:cNvSpPr>
          <p:nvPr/>
        </p:nvSpPr>
        <p:spPr>
          <a:xfrm>
            <a:off x="215153" y="152400"/>
            <a:ext cx="3299012" cy="1558636"/>
          </a:xfrm>
          <a:prstGeom prst="rect">
            <a:avLst/>
          </a:prstGeom>
        </p:spPr>
        <p:txBody>
          <a:bodyPr vert="horz" lIns="91632" tIns="45816" rIns="91632" bIns="4581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a:solidFill>
                  <a:srgbClr val="CC9900"/>
                </a:solidFill>
                <a:latin typeface="DaunPenh" panose="01010101010101010101" pitchFamily="2" charset="0"/>
                <a:cs typeface="DaunPenh" panose="01010101010101010101" pitchFamily="2" charset="0"/>
              </a:rPr>
              <a:t>Student Internship Overview</a:t>
            </a:r>
          </a:p>
          <a:p>
            <a:pPr algn="l"/>
            <a:br>
              <a:rPr lang="en-US" sz="1200" dirty="0">
                <a:latin typeface="+mn-lt"/>
              </a:rPr>
            </a:br>
            <a:endParaRPr lang="en-US" sz="1400" b="1" i="1" dirty="0">
              <a:latin typeface="DaunPenh" panose="01010101010101010101" pitchFamily="2" charset="0"/>
              <a:cs typeface="DaunPenh" panose="01010101010101010101" pitchFamily="2" charset="0"/>
            </a:endParaRPr>
          </a:p>
        </p:txBody>
      </p:sp>
      <p:sp>
        <p:nvSpPr>
          <p:cNvPr id="6" name="Title 1"/>
          <p:cNvSpPr txBox="1">
            <a:spLocks/>
          </p:cNvSpPr>
          <p:nvPr/>
        </p:nvSpPr>
        <p:spPr>
          <a:xfrm>
            <a:off x="198477" y="990600"/>
            <a:ext cx="6829851" cy="2438400"/>
          </a:xfrm>
          <a:prstGeom prst="rect">
            <a:avLst/>
          </a:prstGeom>
        </p:spPr>
        <p:txBody>
          <a:bodyPr vert="horz" lIns="91632" tIns="45816" rIns="91632" bIns="4581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dirty="0">
                <a:solidFill>
                  <a:schemeClr val="tx2">
                    <a:lumMod val="75000"/>
                  </a:schemeClr>
                </a:solidFill>
                <a:latin typeface="Times New Roman" panose="02020603050405020304" pitchFamily="18" charset="0"/>
                <a:cs typeface="Times New Roman" panose="02020603050405020304" pitchFamily="18" charset="0"/>
              </a:rPr>
              <a:t>The internship at Quail Hollow Club is extensive and well rounded.  </a:t>
            </a:r>
          </a:p>
          <a:p>
            <a:pPr algn="just"/>
            <a:r>
              <a:rPr lang="en-US" sz="1100" dirty="0">
                <a:solidFill>
                  <a:schemeClr val="tx2">
                    <a:lumMod val="75000"/>
                  </a:schemeClr>
                </a:solidFill>
                <a:latin typeface="Times New Roman" panose="02020603050405020304" pitchFamily="18" charset="0"/>
                <a:cs typeface="Times New Roman" panose="02020603050405020304" pitchFamily="18" charset="0"/>
              </a:rPr>
              <a:t>Interns will receive hands on experience on all aspects of </a:t>
            </a:r>
          </a:p>
          <a:p>
            <a:pPr algn="just"/>
            <a:r>
              <a:rPr lang="en-US" sz="1100" dirty="0">
                <a:solidFill>
                  <a:schemeClr val="tx2">
                    <a:lumMod val="75000"/>
                  </a:schemeClr>
                </a:solidFill>
                <a:latin typeface="Times New Roman" panose="02020603050405020304" pitchFamily="18" charset="0"/>
                <a:cs typeface="Times New Roman" panose="02020603050405020304" pitchFamily="18" charset="0"/>
              </a:rPr>
              <a:t>golf course maintenance and championship preparation. </a:t>
            </a:r>
          </a:p>
          <a:p>
            <a:pPr algn="just"/>
            <a:r>
              <a:rPr lang="en-US" sz="1100" dirty="0">
                <a:solidFill>
                  <a:schemeClr val="tx2">
                    <a:lumMod val="75000"/>
                  </a:schemeClr>
                </a:solidFill>
                <a:latin typeface="Times New Roman" panose="02020603050405020304" pitchFamily="18" charset="0"/>
                <a:cs typeface="Times New Roman" panose="02020603050405020304" pitchFamily="18" charset="0"/>
              </a:rPr>
              <a:t>Everything from equipment operation to overseed transition  </a:t>
            </a:r>
          </a:p>
          <a:p>
            <a:pPr algn="just"/>
            <a:r>
              <a:rPr lang="en-US" sz="1100" dirty="0">
                <a:solidFill>
                  <a:schemeClr val="tx2">
                    <a:lumMod val="75000"/>
                  </a:schemeClr>
                </a:solidFill>
                <a:latin typeface="Times New Roman" panose="02020603050405020304" pitchFamily="18" charset="0"/>
                <a:cs typeface="Times New Roman" panose="02020603050405020304" pitchFamily="18" charset="0"/>
              </a:rPr>
              <a:t>will be covered. Students will also be given </a:t>
            </a:r>
          </a:p>
          <a:p>
            <a:pPr algn="just"/>
            <a:r>
              <a:rPr lang="en-US" sz="1100" dirty="0">
                <a:solidFill>
                  <a:schemeClr val="tx2">
                    <a:lumMod val="75000"/>
                  </a:schemeClr>
                </a:solidFill>
                <a:latin typeface="Times New Roman" panose="02020603050405020304" pitchFamily="18" charset="0"/>
                <a:cs typeface="Times New Roman" panose="02020603050405020304" pitchFamily="18" charset="0"/>
              </a:rPr>
              <a:t>leadership opportunities and will  understand the full extent of our</a:t>
            </a:r>
          </a:p>
          <a:p>
            <a:pPr algn="just"/>
            <a:r>
              <a:rPr lang="en-US" sz="1100" dirty="0">
                <a:solidFill>
                  <a:schemeClr val="tx2">
                    <a:lumMod val="75000"/>
                  </a:schemeClr>
                </a:solidFill>
                <a:latin typeface="Times New Roman" panose="02020603050405020304" pitchFamily="18" charset="0"/>
                <a:cs typeface="Times New Roman" panose="02020603050405020304" pitchFamily="18" charset="0"/>
              </a:rPr>
              <a:t>maintenance operation upon completion. </a:t>
            </a:r>
          </a:p>
          <a:p>
            <a:pPr algn="just"/>
            <a:endParaRPr lang="en-US" sz="1100" dirty="0">
              <a:solidFill>
                <a:schemeClr val="tx2">
                  <a:lumMod val="75000"/>
                </a:schemeClr>
              </a:solidFill>
              <a:latin typeface="Times New Roman" panose="02020603050405020304" pitchFamily="18" charset="0"/>
              <a:cs typeface="Times New Roman" panose="02020603050405020304" pitchFamily="18" charset="0"/>
            </a:endParaRPr>
          </a:p>
          <a:p>
            <a:pPr algn="just"/>
            <a:r>
              <a:rPr lang="en-US" sz="1100" dirty="0">
                <a:solidFill>
                  <a:schemeClr val="tx2">
                    <a:lumMod val="75000"/>
                  </a:schemeClr>
                </a:solidFill>
                <a:latin typeface="Times New Roman" panose="02020603050405020304" pitchFamily="18" charset="0"/>
                <a:cs typeface="Times New Roman" panose="02020603050405020304" pitchFamily="18" charset="0"/>
              </a:rPr>
              <a:t>Our interns will be given the opportunity to train with veteran staff members who have succeeded at the highest level. We actively seek student interns worthy of the challenges inherent to a golf organization of this caliber. Our interns must possess a strong work ethic, high character, and an enthusiastic positive attitude.</a:t>
            </a:r>
          </a:p>
          <a:p>
            <a:pPr algn="just"/>
            <a:endParaRPr lang="en-US" sz="1100" b="1" dirty="0">
              <a:solidFill>
                <a:schemeClr val="tx2">
                  <a:lumMod val="75000"/>
                </a:schemeClr>
              </a:solidFill>
              <a:latin typeface="Times New Roman" panose="02020603050405020304" pitchFamily="18" charset="0"/>
              <a:cs typeface="Times New Roman" panose="02020603050405020304" pitchFamily="18" charset="0"/>
            </a:endParaRPr>
          </a:p>
          <a:p>
            <a:pPr algn="just"/>
            <a:r>
              <a:rPr lang="en-US" sz="1100" b="1" dirty="0">
                <a:latin typeface="Times New Roman" panose="02020603050405020304" pitchFamily="18" charset="0"/>
                <a:cs typeface="Times New Roman" panose="02020603050405020304" pitchFamily="18" charset="0"/>
              </a:rPr>
              <a:t>			</a:t>
            </a:r>
          </a:p>
        </p:txBody>
      </p:sp>
      <p:sp>
        <p:nvSpPr>
          <p:cNvPr id="8" name="Title 1"/>
          <p:cNvSpPr txBox="1">
            <a:spLocks/>
          </p:cNvSpPr>
          <p:nvPr/>
        </p:nvSpPr>
        <p:spPr>
          <a:xfrm>
            <a:off x="3496236" y="3048000"/>
            <a:ext cx="3541058" cy="2442358"/>
          </a:xfrm>
          <a:prstGeom prst="rect">
            <a:avLst/>
          </a:prstGeom>
        </p:spPr>
        <p:txBody>
          <a:bodyPr vert="horz" lIns="91632" tIns="45816" rIns="91632" bIns="4581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100" dirty="0">
                <a:solidFill>
                  <a:schemeClr val="tx2">
                    <a:lumMod val="75000"/>
                  </a:schemeClr>
                </a:solidFill>
                <a:latin typeface="Times New Roman" panose="02020603050405020304" pitchFamily="18" charset="0"/>
                <a:cs typeface="Times New Roman" panose="02020603050405020304" pitchFamily="18" charset="0"/>
              </a:rPr>
              <a:t>A significant portion of this internship program will include accurate pesticide calibration and application, proper watering techniques, and golf course setup. Our turf grass program is designed to teach you the fundamentals required to be successful in the golf course industry. </a:t>
            </a:r>
          </a:p>
          <a:p>
            <a:pPr algn="l"/>
            <a:endParaRPr lang="en-US" sz="1100" dirty="0">
              <a:solidFill>
                <a:schemeClr val="tx2">
                  <a:lumMod val="75000"/>
                </a:schemeClr>
              </a:solidFill>
              <a:latin typeface="Times New Roman" panose="02020603050405020304" pitchFamily="18" charset="0"/>
              <a:cs typeface="Times New Roman" panose="02020603050405020304" pitchFamily="18" charset="0"/>
            </a:endParaRPr>
          </a:p>
          <a:p>
            <a:pPr algn="l"/>
            <a:r>
              <a:rPr lang="en-US" sz="1100" dirty="0">
                <a:solidFill>
                  <a:schemeClr val="tx2">
                    <a:lumMod val="75000"/>
                  </a:schemeClr>
                </a:solidFill>
                <a:latin typeface="Times New Roman" panose="02020603050405020304" pitchFamily="18" charset="0"/>
                <a:cs typeface="Times New Roman" panose="02020603050405020304" pitchFamily="18" charset="0"/>
              </a:rPr>
              <a:t>You will be trained in the day to day operations of the golf maintenance team and participate in developing the short term and long-term goals for our department. </a:t>
            </a:r>
          </a:p>
          <a:p>
            <a:pPr algn="just"/>
            <a:endParaRPr lang="en-US" sz="1100" dirty="0">
              <a:solidFill>
                <a:schemeClr val="tx2">
                  <a:lumMod val="75000"/>
                </a:schemeClr>
              </a:solidFill>
              <a:latin typeface="Times New Roman" panose="02020603050405020304" pitchFamily="18" charset="0"/>
              <a:cs typeface="Times New Roman" panose="02020603050405020304" pitchFamily="18" charset="0"/>
            </a:endParaRPr>
          </a:p>
          <a:p>
            <a:pPr algn="just"/>
            <a:r>
              <a:rPr lang="en-US" sz="1100" dirty="0">
                <a:solidFill>
                  <a:schemeClr val="tx2">
                    <a:lumMod val="75000"/>
                  </a:schemeClr>
                </a:solidFill>
                <a:latin typeface="Times New Roman" panose="02020603050405020304" pitchFamily="18" charset="0"/>
                <a:cs typeface="Times New Roman" panose="02020603050405020304" pitchFamily="18" charset="0"/>
              </a:rPr>
              <a:t>Our interns also get the opportunity to network and be a part of another tournament set up team as a paid volunteer for one of our peer clubs on the PGA Tour. </a:t>
            </a:r>
          </a:p>
        </p:txBody>
      </p:sp>
      <p:sp>
        <p:nvSpPr>
          <p:cNvPr id="9" name="Title 1"/>
          <p:cNvSpPr txBox="1">
            <a:spLocks/>
          </p:cNvSpPr>
          <p:nvPr/>
        </p:nvSpPr>
        <p:spPr>
          <a:xfrm>
            <a:off x="322733" y="5486400"/>
            <a:ext cx="6714561" cy="1219200"/>
          </a:xfrm>
          <a:prstGeom prst="rect">
            <a:avLst/>
          </a:prstGeom>
        </p:spPr>
        <p:txBody>
          <a:bodyPr vert="horz" lIns="91632" tIns="45816" rIns="91632" bIns="4581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100" dirty="0">
                <a:solidFill>
                  <a:schemeClr val="tx2">
                    <a:lumMod val="75000"/>
                  </a:schemeClr>
                </a:solidFill>
                <a:latin typeface="Times New Roman" panose="02020603050405020304" pitchFamily="18" charset="0"/>
                <a:cs typeface="Times New Roman" panose="02020603050405020304" pitchFamily="18" charset="0"/>
              </a:rPr>
              <a:t>Professional golf is embedded in the culture of the club and the course has been the host for the Kemper Open Invitational Golf Tournament (1969-1979), the World Seniors Invitational Golf Tournament (1980-1989), the Wells Fargo Championship (2003- Current) and The PGA Championship (2017). A few notable winners in the past have been Jim </a:t>
            </a:r>
            <a:r>
              <a:rPr lang="en-US" sz="1100" dirty="0" err="1">
                <a:solidFill>
                  <a:schemeClr val="tx2">
                    <a:lumMod val="75000"/>
                  </a:schemeClr>
                </a:solidFill>
                <a:latin typeface="Times New Roman" panose="02020603050405020304" pitchFamily="18" charset="0"/>
                <a:cs typeface="Times New Roman" panose="02020603050405020304" pitchFamily="18" charset="0"/>
              </a:rPr>
              <a:t>Furyk</a:t>
            </a:r>
            <a:r>
              <a:rPr lang="en-US" sz="1100" dirty="0">
                <a:solidFill>
                  <a:schemeClr val="tx2">
                    <a:lumMod val="75000"/>
                  </a:schemeClr>
                </a:solidFill>
                <a:latin typeface="Times New Roman" panose="02020603050405020304" pitchFamily="18" charset="0"/>
                <a:cs typeface="Times New Roman" panose="02020603050405020304" pitchFamily="18" charset="0"/>
              </a:rPr>
              <a:t> (2006), Tiger Woods (2007), Rory </a:t>
            </a:r>
            <a:r>
              <a:rPr lang="en-US" sz="1100" dirty="0" err="1">
                <a:solidFill>
                  <a:schemeClr val="tx2">
                    <a:lumMod val="75000"/>
                  </a:schemeClr>
                </a:solidFill>
                <a:latin typeface="Times New Roman" panose="02020603050405020304" pitchFamily="18" charset="0"/>
                <a:cs typeface="Times New Roman" panose="02020603050405020304" pitchFamily="18" charset="0"/>
              </a:rPr>
              <a:t>Mcllroy</a:t>
            </a:r>
            <a:r>
              <a:rPr lang="en-US" sz="1100" dirty="0">
                <a:solidFill>
                  <a:schemeClr val="tx2">
                    <a:lumMod val="75000"/>
                  </a:schemeClr>
                </a:solidFill>
                <a:latin typeface="Times New Roman" panose="02020603050405020304" pitchFamily="18" charset="0"/>
                <a:cs typeface="Times New Roman" panose="02020603050405020304" pitchFamily="18" charset="0"/>
              </a:rPr>
              <a:t> (2010, 2015), Rickie Fowler (2012) Justin Thomas (2017) and Jason Day (2018).  The club will host the Presidents Cup in 2021 and expects to be broadcast to over 1 billion television sets worldwide.  </a:t>
            </a:r>
          </a:p>
          <a:p>
            <a:pPr algn="just"/>
            <a:endParaRPr lang="en-US" sz="1100" dirty="0">
              <a:latin typeface="Times New Roman" panose="02020603050405020304" pitchFamily="18" charset="0"/>
              <a:cs typeface="Times New Roman" panose="02020603050405020304" pitchFamily="18" charset="0"/>
            </a:endParaRPr>
          </a:p>
        </p:txBody>
      </p:sp>
      <p:pic>
        <p:nvPicPr>
          <p:cNvPr id="17" name="Picture 16" descr="A view of a lush green field&#10;&#10;Description automatically generated">
            <a:extLst>
              <a:ext uri="{FF2B5EF4-FFF2-40B4-BE49-F238E27FC236}">
                <a16:creationId xmlns:a16="http://schemas.microsoft.com/office/drawing/2014/main" id="{90035B2B-B2FB-4825-A621-F6AEEF61ECD8}"/>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826"/>
                    </a14:imgEffect>
                    <a14:imgEffect>
                      <a14:saturation sat="65000"/>
                    </a14:imgEffect>
                  </a14:imgLayer>
                </a14:imgProps>
              </a:ext>
              <a:ext uri="{28A0092B-C50C-407E-A947-70E740481C1C}">
                <a14:useLocalDpi xmlns:a14="http://schemas.microsoft.com/office/drawing/2010/main" val="0"/>
              </a:ext>
            </a:extLst>
          </a:blip>
          <a:stretch>
            <a:fillRect/>
          </a:stretch>
        </p:blipFill>
        <p:spPr>
          <a:xfrm>
            <a:off x="277906" y="6629400"/>
            <a:ext cx="6829851" cy="2362199"/>
          </a:xfrm>
          <a:prstGeom prst="rect">
            <a:avLst/>
          </a:prstGeom>
          <a:ln>
            <a:noFill/>
          </a:ln>
          <a:effectLst>
            <a:outerShdw dist="50800" sx="1000" sy="1000" algn="ctr" rotWithShape="0">
              <a:srgbClr val="000000">
                <a:alpha val="99000"/>
              </a:srgbClr>
            </a:outerShdw>
            <a:softEdge rad="127000"/>
          </a:effectLst>
        </p:spPr>
      </p:pic>
      <p:pic>
        <p:nvPicPr>
          <p:cNvPr id="12" name="Picture 11">
            <a:extLst>
              <a:ext uri="{FF2B5EF4-FFF2-40B4-BE49-F238E27FC236}">
                <a16:creationId xmlns:a16="http://schemas.microsoft.com/office/drawing/2014/main" id="{412F8E0B-00D5-48D7-83FF-99C5F4DB280E}"/>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4114800" y="152400"/>
            <a:ext cx="3066916" cy="2206025"/>
          </a:xfrm>
          <a:prstGeom prst="rect">
            <a:avLst/>
          </a:prstGeom>
          <a:ln>
            <a:noFill/>
          </a:ln>
          <a:effectLst>
            <a:outerShdw blurRad="190500" algn="tl" rotWithShape="0">
              <a:srgbClr val="000000">
                <a:alpha val="70000"/>
              </a:srgbClr>
            </a:outerShdw>
            <a:softEdge rad="127000"/>
          </a:effectLst>
        </p:spPr>
      </p:pic>
    </p:spTree>
    <p:extLst>
      <p:ext uri="{BB962C8B-B14F-4D97-AF65-F5344CB8AC3E}">
        <p14:creationId xmlns:p14="http://schemas.microsoft.com/office/powerpoint/2010/main" val="127000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45" y="47085"/>
            <a:ext cx="6791001" cy="1254432"/>
          </a:xfrm>
        </p:spPr>
        <p:txBody>
          <a:bodyPr>
            <a:normAutofit/>
          </a:bodyPr>
          <a:lstStyle/>
          <a:p>
            <a:pPr>
              <a:lnSpc>
                <a:spcPts val="2806"/>
              </a:lnSpc>
            </a:pPr>
            <a:r>
              <a:rPr lang="en-US" sz="3200" b="1" dirty="0">
                <a:solidFill>
                  <a:schemeClr val="accent1">
                    <a:lumMod val="50000"/>
                  </a:schemeClr>
                </a:solidFill>
                <a:latin typeface="DaunPenh" panose="01010101010101010101" pitchFamily="2" charset="0"/>
                <a:cs typeface="DaunPenh" panose="01010101010101010101" pitchFamily="2" charset="0"/>
              </a:rPr>
              <a:t>Q</a:t>
            </a:r>
            <a:r>
              <a:rPr lang="en-US" sz="2400" b="1" dirty="0">
                <a:solidFill>
                  <a:schemeClr val="accent1">
                    <a:lumMod val="50000"/>
                  </a:schemeClr>
                </a:solidFill>
                <a:latin typeface="DaunPenh" panose="01010101010101010101" pitchFamily="2" charset="0"/>
                <a:cs typeface="DaunPenh" panose="01010101010101010101" pitchFamily="2" charset="0"/>
              </a:rPr>
              <a:t>UAIL </a:t>
            </a:r>
            <a:r>
              <a:rPr lang="en-US" sz="3200" b="1" dirty="0">
                <a:solidFill>
                  <a:schemeClr val="accent1">
                    <a:lumMod val="50000"/>
                  </a:schemeClr>
                </a:solidFill>
                <a:latin typeface="DaunPenh" panose="01010101010101010101" pitchFamily="2" charset="0"/>
                <a:cs typeface="DaunPenh" panose="01010101010101010101" pitchFamily="2" charset="0"/>
              </a:rPr>
              <a:t>H</a:t>
            </a:r>
            <a:r>
              <a:rPr lang="en-US" sz="2400" b="1" dirty="0">
                <a:solidFill>
                  <a:schemeClr val="accent1">
                    <a:lumMod val="50000"/>
                  </a:schemeClr>
                </a:solidFill>
                <a:latin typeface="DaunPenh" panose="01010101010101010101" pitchFamily="2" charset="0"/>
                <a:cs typeface="DaunPenh" panose="01010101010101010101" pitchFamily="2" charset="0"/>
              </a:rPr>
              <a:t>OLLOW </a:t>
            </a:r>
            <a:r>
              <a:rPr lang="en-US" sz="3200" b="1" dirty="0">
                <a:solidFill>
                  <a:schemeClr val="accent1">
                    <a:lumMod val="50000"/>
                  </a:schemeClr>
                </a:solidFill>
                <a:latin typeface="DaunPenh" panose="01010101010101010101" pitchFamily="2" charset="0"/>
                <a:cs typeface="DaunPenh" panose="01010101010101010101" pitchFamily="2" charset="0"/>
              </a:rPr>
              <a:t>C</a:t>
            </a:r>
            <a:r>
              <a:rPr lang="en-US" sz="2400" b="1" dirty="0">
                <a:solidFill>
                  <a:schemeClr val="accent1">
                    <a:lumMod val="50000"/>
                  </a:schemeClr>
                </a:solidFill>
                <a:latin typeface="DaunPenh" panose="01010101010101010101" pitchFamily="2" charset="0"/>
                <a:cs typeface="DaunPenh" panose="01010101010101010101" pitchFamily="2" charset="0"/>
              </a:rPr>
              <a:t>LUB</a:t>
            </a:r>
            <a:br>
              <a:rPr lang="en-US" sz="2400" b="1" dirty="0">
                <a:latin typeface="DaunPenh" panose="01010101010101010101" pitchFamily="2" charset="0"/>
                <a:cs typeface="DaunPenh" panose="01010101010101010101" pitchFamily="2" charset="0"/>
              </a:rPr>
            </a:br>
            <a:endParaRPr lang="en-US" sz="2700" b="1" i="1" dirty="0">
              <a:latin typeface="DaunPenh" panose="01010101010101010101" pitchFamily="2" charset="0"/>
              <a:cs typeface="DaunPenh" panose="01010101010101010101" pitchFamily="2" charset="0"/>
            </a:endParaRPr>
          </a:p>
        </p:txBody>
      </p:sp>
      <p:sp>
        <p:nvSpPr>
          <p:cNvPr id="5" name="Title 1"/>
          <p:cNvSpPr txBox="1">
            <a:spLocks noGrp="1"/>
          </p:cNvSpPr>
          <p:nvPr>
            <p:ph idx="1"/>
          </p:nvPr>
        </p:nvSpPr>
        <p:spPr>
          <a:xfrm>
            <a:off x="63829" y="148309"/>
            <a:ext cx="6662569" cy="1481950"/>
          </a:xfrm>
          <a:prstGeom prst="rect">
            <a:avLst/>
          </a:prstGeom>
        </p:spPr>
        <p:txBody>
          <a:bodyPr vert="horz" lIns="91632" tIns="45816" rIns="91632" bIns="4581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a:solidFill>
                  <a:srgbClr val="CC9900"/>
                </a:solidFill>
                <a:latin typeface="DaunPenh" panose="01010101010101010101" pitchFamily="2" charset="0"/>
                <a:cs typeface="DaunPenh" panose="01010101010101010101" pitchFamily="2" charset="0"/>
              </a:rPr>
              <a:t>Turfgrass Intern Job Description</a:t>
            </a:r>
          </a:p>
          <a:p>
            <a:pPr algn="l"/>
            <a:br>
              <a:rPr lang="en-US" sz="1200" dirty="0">
                <a:latin typeface="+mn-lt"/>
              </a:rPr>
            </a:br>
            <a:endParaRPr lang="en-US" sz="1400" b="1" i="1" dirty="0">
              <a:latin typeface="DaunPenh" panose="01010101010101010101" pitchFamily="2" charset="0"/>
              <a:cs typeface="DaunPenh" panose="01010101010101010101" pitchFamily="2" charset="0"/>
            </a:endParaRP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86000"/>
                    </a14:imgEffect>
                  </a14:imgLayer>
                </a14:imgProps>
              </a:ext>
              <a:ext uri="{28A0092B-C50C-407E-A947-70E740481C1C}">
                <a14:useLocalDpi xmlns:a14="http://schemas.microsoft.com/office/drawing/2010/main" val="0"/>
              </a:ext>
            </a:extLst>
          </a:blip>
          <a:srcRect b="18648"/>
          <a:stretch/>
        </p:blipFill>
        <p:spPr>
          <a:xfrm>
            <a:off x="4267199" y="5055028"/>
            <a:ext cx="2829925" cy="1803862"/>
          </a:xfrm>
          <a:prstGeom prst="rect">
            <a:avLst/>
          </a:prstGeom>
          <a:ln>
            <a:noFill/>
          </a:ln>
          <a:effectLst>
            <a:outerShdw blurRad="50800" dist="50800" dir="5400000" algn="ctr" rotWithShape="0">
              <a:schemeClr val="tx1"/>
            </a:outerShdw>
            <a:softEdge rad="127000"/>
          </a:effectLst>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5834"/>
                    </a14:imgEffect>
                    <a14:imgEffect>
                      <a14:saturation sat="95000"/>
                    </a14:imgEffect>
                  </a14:imgLayer>
                </a14:imgProps>
              </a:ext>
              <a:ext uri="{28A0092B-C50C-407E-A947-70E740481C1C}">
                <a14:useLocalDpi xmlns:a14="http://schemas.microsoft.com/office/drawing/2010/main" val="0"/>
              </a:ext>
            </a:extLst>
          </a:blip>
          <a:stretch>
            <a:fillRect/>
          </a:stretch>
        </p:blipFill>
        <p:spPr>
          <a:xfrm>
            <a:off x="2480662" y="3360485"/>
            <a:ext cx="3063778" cy="1664624"/>
          </a:xfrm>
          <a:prstGeom prst="rect">
            <a:avLst/>
          </a:prstGeom>
          <a:ln>
            <a:noFill/>
          </a:ln>
          <a:effectLst>
            <a:outerShdw blurRad="50800" dist="50800" dir="5400000" algn="ctr" rotWithShape="0">
              <a:schemeClr val="tx1"/>
            </a:outerShdw>
            <a:softEdge rad="112500"/>
          </a:effectLst>
        </p:spPr>
      </p:pic>
      <p:sp>
        <p:nvSpPr>
          <p:cNvPr id="10" name="Title 1"/>
          <p:cNvSpPr txBox="1">
            <a:spLocks/>
          </p:cNvSpPr>
          <p:nvPr/>
        </p:nvSpPr>
        <p:spPr>
          <a:xfrm>
            <a:off x="3962400" y="6804873"/>
            <a:ext cx="3352800" cy="2112985"/>
          </a:xfrm>
          <a:prstGeom prst="rect">
            <a:avLst/>
          </a:prstGeom>
        </p:spPr>
        <p:txBody>
          <a:bodyPr vert="horz" lIns="91632" tIns="45816" rIns="91632" bIns="4581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100" b="1" dirty="0">
              <a:latin typeface="Times New Roman" panose="02020603050405020304" pitchFamily="18" charset="0"/>
              <a:cs typeface="Times New Roman" panose="02020603050405020304" pitchFamily="18" charset="0"/>
            </a:endParaRPr>
          </a:p>
          <a:p>
            <a:pPr algn="l"/>
            <a:r>
              <a:rPr lang="en-US" sz="1100" b="1" dirty="0">
                <a:solidFill>
                  <a:schemeClr val="tx2">
                    <a:lumMod val="75000"/>
                  </a:schemeClr>
                </a:solidFill>
                <a:latin typeface="Times New Roman" panose="02020603050405020304" pitchFamily="18" charset="0"/>
                <a:cs typeface="Times New Roman" panose="02020603050405020304" pitchFamily="18" charset="0"/>
              </a:rPr>
              <a:t>APPLICATION PROCESS:</a:t>
            </a:r>
          </a:p>
          <a:p>
            <a:pPr algn="l"/>
            <a:r>
              <a:rPr lang="en-US" sz="1100" dirty="0">
                <a:solidFill>
                  <a:schemeClr val="tx2">
                    <a:lumMod val="75000"/>
                  </a:schemeClr>
                </a:solidFill>
                <a:latin typeface="Times New Roman" panose="02020603050405020304" pitchFamily="18" charset="0"/>
                <a:cs typeface="Times New Roman" panose="02020603050405020304" pitchFamily="18" charset="0"/>
              </a:rPr>
              <a:t>Send a resume with a cover letter to austinl@quailhollowclub.com.</a:t>
            </a:r>
          </a:p>
          <a:p>
            <a:pPr algn="l"/>
            <a:endParaRPr lang="en-US" sz="1100" b="1" dirty="0">
              <a:solidFill>
                <a:schemeClr val="tx2">
                  <a:lumMod val="75000"/>
                </a:schemeClr>
              </a:solidFill>
              <a:latin typeface="Times New Roman" panose="02020603050405020304" pitchFamily="18" charset="0"/>
              <a:cs typeface="Times New Roman" panose="02020603050405020304" pitchFamily="18" charset="0"/>
            </a:endParaRPr>
          </a:p>
          <a:p>
            <a:pPr algn="l"/>
            <a:r>
              <a:rPr lang="en-US" sz="1100" b="1" dirty="0">
                <a:solidFill>
                  <a:schemeClr val="tx2">
                    <a:lumMod val="75000"/>
                  </a:schemeClr>
                </a:solidFill>
                <a:latin typeface="Times New Roman" panose="02020603050405020304" pitchFamily="18" charset="0"/>
                <a:cs typeface="Times New Roman" panose="02020603050405020304" pitchFamily="18" charset="0"/>
              </a:rPr>
              <a:t>CONTACT INFORMATION:</a:t>
            </a:r>
          </a:p>
          <a:p>
            <a:pPr algn="l"/>
            <a:r>
              <a:rPr lang="en-US" sz="1100" dirty="0">
                <a:solidFill>
                  <a:schemeClr val="tx2">
                    <a:lumMod val="75000"/>
                  </a:schemeClr>
                </a:solidFill>
                <a:latin typeface="Times New Roman" panose="02020603050405020304" pitchFamily="18" charset="0"/>
                <a:cs typeface="Times New Roman" panose="02020603050405020304" pitchFamily="18" charset="0"/>
              </a:rPr>
              <a:t>Quail Hollow Club</a:t>
            </a:r>
          </a:p>
          <a:p>
            <a:pPr algn="l"/>
            <a:r>
              <a:rPr lang="en-US" sz="1100" dirty="0">
                <a:solidFill>
                  <a:schemeClr val="tx2">
                    <a:lumMod val="75000"/>
                  </a:schemeClr>
                </a:solidFill>
                <a:latin typeface="Times New Roman" panose="02020603050405020304" pitchFamily="18" charset="0"/>
                <a:cs typeface="Times New Roman" panose="02020603050405020304" pitchFamily="18" charset="0"/>
              </a:rPr>
              <a:t>Attn: Grounds Department</a:t>
            </a:r>
          </a:p>
          <a:p>
            <a:pPr algn="l"/>
            <a:r>
              <a:rPr lang="en-US" sz="1100" dirty="0">
                <a:solidFill>
                  <a:schemeClr val="tx2">
                    <a:lumMod val="75000"/>
                  </a:schemeClr>
                </a:solidFill>
                <a:latin typeface="Times New Roman" panose="02020603050405020304" pitchFamily="18" charset="0"/>
                <a:cs typeface="Times New Roman" panose="02020603050405020304" pitchFamily="18" charset="0"/>
              </a:rPr>
              <a:t>3700 Gleneagles Road</a:t>
            </a:r>
          </a:p>
          <a:p>
            <a:pPr algn="l"/>
            <a:r>
              <a:rPr lang="en-US" sz="1100" dirty="0">
                <a:solidFill>
                  <a:schemeClr val="tx2">
                    <a:lumMod val="75000"/>
                  </a:schemeClr>
                </a:solidFill>
                <a:latin typeface="Times New Roman" panose="02020603050405020304" pitchFamily="18" charset="0"/>
                <a:cs typeface="Times New Roman" panose="02020603050405020304" pitchFamily="18" charset="0"/>
              </a:rPr>
              <a:t>Charlotte, NC 28210</a:t>
            </a:r>
          </a:p>
          <a:p>
            <a:pPr algn="l"/>
            <a:r>
              <a:rPr lang="en-US" sz="1100" dirty="0">
                <a:solidFill>
                  <a:schemeClr val="tx2">
                    <a:lumMod val="75000"/>
                  </a:schemeClr>
                </a:solidFill>
                <a:latin typeface="Times New Roman" panose="02020603050405020304" pitchFamily="18" charset="0"/>
                <a:cs typeface="Times New Roman" panose="02020603050405020304" pitchFamily="18" charset="0"/>
              </a:rPr>
              <a:t>austinl@quailhollowclub.com</a:t>
            </a:r>
          </a:p>
          <a:p>
            <a:pPr algn="l"/>
            <a:r>
              <a:rPr lang="en-US" sz="1100" dirty="0">
                <a:solidFill>
                  <a:schemeClr val="tx2">
                    <a:lumMod val="75000"/>
                  </a:schemeClr>
                </a:solidFill>
                <a:latin typeface="Times New Roman" panose="02020603050405020304" pitchFamily="18" charset="0"/>
                <a:cs typeface="Times New Roman" panose="02020603050405020304" pitchFamily="18" charset="0"/>
              </a:rPr>
              <a:t>704-542-1553 (direct line)</a:t>
            </a:r>
          </a:p>
        </p:txBody>
      </p:sp>
      <p:sp>
        <p:nvSpPr>
          <p:cNvPr id="11" name="Title 1"/>
          <p:cNvSpPr txBox="1">
            <a:spLocks/>
          </p:cNvSpPr>
          <p:nvPr/>
        </p:nvSpPr>
        <p:spPr>
          <a:xfrm>
            <a:off x="238208" y="838200"/>
            <a:ext cx="6791001" cy="5867400"/>
          </a:xfrm>
          <a:prstGeom prst="rect">
            <a:avLst/>
          </a:prstGeom>
          <a:effectLst/>
        </p:spPr>
        <p:txBody>
          <a:bodyPr vert="horz" lIns="91632" tIns="45816" rIns="91632" bIns="4581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00" b="1" dirty="0">
                <a:solidFill>
                  <a:schemeClr val="tx2">
                    <a:lumMod val="75000"/>
                  </a:schemeClr>
                </a:solidFill>
                <a:latin typeface="Times New Roman" panose="02020603050405020304" pitchFamily="18" charset="0"/>
                <a:cs typeface="Times New Roman" panose="02020603050405020304" pitchFamily="18" charset="0"/>
              </a:rPr>
              <a:t>COURSE SUMMARY</a:t>
            </a:r>
            <a:r>
              <a:rPr lang="en-US" sz="1000" b="1" dirty="0">
                <a:latin typeface="Times New Roman" panose="02020603050405020304" pitchFamily="18" charset="0"/>
                <a:cs typeface="Times New Roman" panose="02020603050405020304" pitchFamily="18" charset="0"/>
              </a:rPr>
              <a:t>:</a:t>
            </a:r>
            <a:r>
              <a:rPr lang="en-US" sz="1000" dirty="0">
                <a:latin typeface="Times New Roman" panose="02020603050405020304" pitchFamily="18" charset="0"/>
                <a:cs typeface="Times New Roman" panose="02020603050405020304" pitchFamily="18" charset="0"/>
              </a:rPr>
              <a:t> </a:t>
            </a:r>
            <a:r>
              <a:rPr lang="en-US" sz="1000" dirty="0">
                <a:solidFill>
                  <a:schemeClr val="tx2">
                    <a:lumMod val="75000"/>
                  </a:schemeClr>
                </a:solidFill>
                <a:latin typeface="Times New Roman" panose="02020603050405020304" pitchFamily="18" charset="0"/>
                <a:cs typeface="Times New Roman" panose="02020603050405020304" pitchFamily="18" charset="0"/>
              </a:rPr>
              <a:t>Quail Hollow Club is considered by many to be one of the finest courses in the United States. The course was originally designed by famed golf course architect George Cobb in 1961 to capture the beauty as well as challenging terrain of the Piedmont region of North Carolina. In the intervening years, the course has undergone a series of improvements, including modifications to several holes by Arnold Palmer in 1986, and a redesign by Tom Fazio in 1997, 2013, 2016 and 2019.</a:t>
            </a:r>
            <a:br>
              <a:rPr lang="en-US" sz="1000" dirty="0">
                <a:solidFill>
                  <a:schemeClr val="tx2">
                    <a:lumMod val="75000"/>
                  </a:schemeClr>
                </a:solidFill>
                <a:latin typeface="Times New Roman" panose="02020603050405020304" pitchFamily="18" charset="0"/>
                <a:cs typeface="Times New Roman" panose="02020603050405020304" pitchFamily="18" charset="0"/>
              </a:rPr>
            </a:br>
            <a:endParaRPr lang="en-US" sz="1000" dirty="0">
              <a:solidFill>
                <a:schemeClr val="tx2">
                  <a:lumMod val="75000"/>
                </a:schemeClr>
              </a:solidFill>
              <a:latin typeface="Times New Roman" panose="02020603050405020304" pitchFamily="18" charset="0"/>
              <a:cs typeface="Times New Roman" panose="02020603050405020304" pitchFamily="18" charset="0"/>
            </a:endParaRPr>
          </a:p>
          <a:p>
            <a:pPr algn="l"/>
            <a:r>
              <a:rPr lang="en-US" sz="1000" b="1" dirty="0">
                <a:solidFill>
                  <a:schemeClr val="tx2">
                    <a:lumMod val="75000"/>
                  </a:schemeClr>
                </a:solidFill>
                <a:latin typeface="Times New Roman" panose="02020603050405020304" pitchFamily="18" charset="0"/>
                <a:cs typeface="Times New Roman" panose="02020603050405020304" pitchFamily="18" charset="0"/>
              </a:rPr>
              <a:t>JOB SUMMARY: </a:t>
            </a:r>
            <a:r>
              <a:rPr lang="en-US" sz="1000" dirty="0">
                <a:solidFill>
                  <a:schemeClr val="tx2">
                    <a:lumMod val="75000"/>
                  </a:schemeClr>
                </a:solidFill>
                <a:latin typeface="Times New Roman" panose="02020603050405020304" pitchFamily="18" charset="0"/>
                <a:cs typeface="Times New Roman" panose="02020603050405020304" pitchFamily="18" charset="0"/>
              </a:rPr>
              <a:t>The internship is an opportunity for driven,  </a:t>
            </a:r>
          </a:p>
          <a:p>
            <a:pPr algn="l"/>
            <a:r>
              <a:rPr lang="en-US" sz="1000" dirty="0">
                <a:solidFill>
                  <a:schemeClr val="tx2">
                    <a:lumMod val="75000"/>
                  </a:schemeClr>
                </a:solidFill>
                <a:latin typeface="Times New Roman" panose="02020603050405020304" pitchFamily="18" charset="0"/>
                <a:cs typeface="Times New Roman" panose="02020603050405020304" pitchFamily="18" charset="0"/>
              </a:rPr>
              <a:t>dependable, hardworking individuals that want to advance their education and </a:t>
            </a:r>
          </a:p>
          <a:p>
            <a:pPr algn="l"/>
            <a:r>
              <a:rPr lang="en-US" sz="1000" dirty="0">
                <a:solidFill>
                  <a:schemeClr val="tx2">
                    <a:lumMod val="75000"/>
                  </a:schemeClr>
                </a:solidFill>
                <a:latin typeface="Times New Roman" panose="02020603050405020304" pitchFamily="18" charset="0"/>
                <a:cs typeface="Times New Roman" panose="02020603050405020304" pitchFamily="18" charset="0"/>
              </a:rPr>
              <a:t>experience through an internship with our organization. The internship </a:t>
            </a:r>
          </a:p>
          <a:p>
            <a:pPr algn="l"/>
            <a:r>
              <a:rPr lang="en-US" sz="1000" dirty="0">
                <a:solidFill>
                  <a:schemeClr val="tx2">
                    <a:lumMod val="75000"/>
                  </a:schemeClr>
                </a:solidFill>
                <a:latin typeface="Times New Roman" panose="02020603050405020304" pitchFamily="18" charset="0"/>
                <a:cs typeface="Times New Roman" panose="02020603050405020304" pitchFamily="18" charset="0"/>
              </a:rPr>
              <a:t>offers exposure to all aspects of golf course maintenance and</a:t>
            </a:r>
          </a:p>
          <a:p>
            <a:pPr algn="l"/>
            <a:r>
              <a:rPr lang="en-US" sz="1000" dirty="0">
                <a:solidFill>
                  <a:schemeClr val="tx2">
                    <a:lumMod val="75000"/>
                  </a:schemeClr>
                </a:solidFill>
                <a:latin typeface="Times New Roman" panose="02020603050405020304" pitchFamily="18" charset="0"/>
                <a:cs typeface="Times New Roman" panose="02020603050405020304" pitchFamily="18" charset="0"/>
              </a:rPr>
              <a:t>championship preparation. </a:t>
            </a:r>
          </a:p>
          <a:p>
            <a:pPr algn="l"/>
            <a:endParaRPr lang="en-US" sz="1000" dirty="0">
              <a:solidFill>
                <a:schemeClr val="tx2">
                  <a:lumMod val="75000"/>
                </a:schemeClr>
              </a:solidFill>
              <a:latin typeface="Times New Roman" panose="02020603050405020304" pitchFamily="18" charset="0"/>
              <a:cs typeface="Times New Roman" panose="02020603050405020304" pitchFamily="18" charset="0"/>
            </a:endParaRPr>
          </a:p>
          <a:p>
            <a:pPr algn="l"/>
            <a:r>
              <a:rPr lang="en-US" sz="1000" dirty="0">
                <a:solidFill>
                  <a:schemeClr val="tx2">
                    <a:lumMod val="75000"/>
                  </a:schemeClr>
                </a:solidFill>
                <a:latin typeface="Times New Roman" panose="02020603050405020304" pitchFamily="18" charset="0"/>
                <a:cs typeface="Times New Roman" panose="02020603050405020304" pitchFamily="18" charset="0"/>
              </a:rPr>
              <a:t>Your internship will cover: </a:t>
            </a:r>
            <a:endParaRPr lang="en-US" sz="1000" dirty="0">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en-US" sz="1000" b="1" i="1" dirty="0">
                <a:solidFill>
                  <a:schemeClr val="tx2">
                    <a:lumMod val="75000"/>
                  </a:schemeClr>
                </a:solidFill>
                <a:latin typeface="Times New Roman" panose="02020603050405020304" pitchFamily="18" charset="0"/>
                <a:cs typeface="Times New Roman" panose="02020603050405020304" pitchFamily="18" charset="0"/>
              </a:rPr>
              <a:t>Equipment operation</a:t>
            </a:r>
          </a:p>
          <a:p>
            <a:pPr marL="171450" indent="-171450" algn="l">
              <a:buFont typeface="Arial" panose="020B0604020202020204" pitchFamily="34" charset="0"/>
              <a:buChar char="•"/>
            </a:pPr>
            <a:r>
              <a:rPr lang="en-US" sz="1000" b="1" i="1" dirty="0">
                <a:solidFill>
                  <a:schemeClr val="tx2">
                    <a:lumMod val="75000"/>
                  </a:schemeClr>
                </a:solidFill>
                <a:latin typeface="Times New Roman" panose="02020603050405020304" pitchFamily="18" charset="0"/>
                <a:cs typeface="Times New Roman" panose="02020603050405020304" pitchFamily="18" charset="0"/>
              </a:rPr>
              <a:t>Experience transitioning from cool season to warm season (late spring)</a:t>
            </a:r>
          </a:p>
          <a:p>
            <a:pPr marL="171450" indent="-171450" algn="l">
              <a:buFont typeface="Arial" panose="020B0604020202020204" pitchFamily="34" charset="0"/>
              <a:buChar char="•"/>
            </a:pPr>
            <a:r>
              <a:rPr lang="en-US" sz="1000" b="1" i="1" dirty="0">
                <a:solidFill>
                  <a:schemeClr val="tx2">
                    <a:lumMod val="75000"/>
                  </a:schemeClr>
                </a:solidFill>
                <a:latin typeface="Times New Roman" panose="02020603050405020304" pitchFamily="18" charset="0"/>
                <a:cs typeface="Times New Roman" panose="02020603050405020304" pitchFamily="18" charset="0"/>
              </a:rPr>
              <a:t>Overseeding in the Fall</a:t>
            </a:r>
          </a:p>
          <a:p>
            <a:pPr marL="171450" indent="-171450" algn="l">
              <a:buFont typeface="Arial" panose="020B0604020202020204" pitchFamily="34" charset="0"/>
              <a:buChar char="•"/>
            </a:pPr>
            <a:r>
              <a:rPr lang="en-US" sz="1000" b="1" i="1" dirty="0">
                <a:solidFill>
                  <a:schemeClr val="tx2">
                    <a:lumMod val="75000"/>
                  </a:schemeClr>
                </a:solidFill>
                <a:latin typeface="Times New Roman" panose="02020603050405020304" pitchFamily="18" charset="0"/>
                <a:cs typeface="Times New Roman" panose="02020603050405020304" pitchFamily="18" charset="0"/>
              </a:rPr>
              <a:t>Pesticide calibration and application</a:t>
            </a:r>
          </a:p>
          <a:p>
            <a:pPr marL="171450" indent="-171450" algn="l">
              <a:buFont typeface="Arial" panose="020B0604020202020204" pitchFamily="34" charset="0"/>
              <a:buChar char="•"/>
            </a:pPr>
            <a:r>
              <a:rPr lang="en-US" sz="1000" b="1" i="1" dirty="0">
                <a:solidFill>
                  <a:schemeClr val="tx2">
                    <a:lumMod val="75000"/>
                  </a:schemeClr>
                </a:solidFill>
                <a:latin typeface="Times New Roman" panose="02020603050405020304" pitchFamily="18" charset="0"/>
                <a:cs typeface="Times New Roman" panose="02020603050405020304" pitchFamily="18" charset="0"/>
              </a:rPr>
              <a:t>Fertility program</a:t>
            </a:r>
          </a:p>
          <a:p>
            <a:pPr marL="171450" indent="-171450" algn="l">
              <a:buFont typeface="Arial" panose="020B0604020202020204" pitchFamily="34" charset="0"/>
              <a:buChar char="•"/>
            </a:pPr>
            <a:r>
              <a:rPr lang="en-US" sz="1000" b="1" i="1" dirty="0">
                <a:solidFill>
                  <a:schemeClr val="tx2">
                    <a:lumMod val="75000"/>
                  </a:schemeClr>
                </a:solidFill>
                <a:latin typeface="Times New Roman" panose="02020603050405020304" pitchFamily="18" charset="0"/>
                <a:cs typeface="Times New Roman" panose="02020603050405020304" pitchFamily="18" charset="0"/>
              </a:rPr>
              <a:t>Weed identification and eradication</a:t>
            </a:r>
          </a:p>
          <a:p>
            <a:pPr marL="171450" indent="-171450" algn="l">
              <a:buFont typeface="Arial" panose="020B0604020202020204" pitchFamily="34" charset="0"/>
              <a:buChar char="•"/>
            </a:pPr>
            <a:r>
              <a:rPr lang="en-US" sz="1000" b="1" i="1" dirty="0">
                <a:solidFill>
                  <a:schemeClr val="tx2">
                    <a:lumMod val="75000"/>
                  </a:schemeClr>
                </a:solidFill>
                <a:latin typeface="Times New Roman" panose="02020603050405020304" pitchFamily="18" charset="0"/>
                <a:cs typeface="Times New Roman" panose="02020603050405020304" pitchFamily="18" charset="0"/>
              </a:rPr>
              <a:t>Record keeping</a:t>
            </a:r>
          </a:p>
          <a:p>
            <a:pPr marL="171450" indent="-171450" algn="l">
              <a:buFont typeface="Arial" panose="020B0604020202020204" pitchFamily="34" charset="0"/>
              <a:buChar char="•"/>
            </a:pPr>
            <a:r>
              <a:rPr lang="en-US" sz="1000" b="1" i="1" dirty="0">
                <a:solidFill>
                  <a:schemeClr val="tx2">
                    <a:lumMod val="75000"/>
                  </a:schemeClr>
                </a:solidFill>
                <a:latin typeface="Times New Roman" panose="02020603050405020304" pitchFamily="18" charset="0"/>
                <a:cs typeface="Times New Roman" panose="02020603050405020304" pitchFamily="18" charset="0"/>
              </a:rPr>
              <a:t>Water management</a:t>
            </a:r>
          </a:p>
          <a:p>
            <a:pPr marL="171450" indent="-171450" algn="l">
              <a:buFont typeface="Arial" panose="020B0604020202020204" pitchFamily="34" charset="0"/>
              <a:buChar char="•"/>
            </a:pPr>
            <a:r>
              <a:rPr lang="en-US" sz="1000" b="1" i="1" dirty="0">
                <a:solidFill>
                  <a:schemeClr val="tx2">
                    <a:lumMod val="75000"/>
                  </a:schemeClr>
                </a:solidFill>
                <a:latin typeface="Times New Roman" panose="02020603050405020304" pitchFamily="18" charset="0"/>
                <a:cs typeface="Times New Roman" panose="02020603050405020304" pitchFamily="18" charset="0"/>
              </a:rPr>
              <a:t>Course set-up</a:t>
            </a:r>
          </a:p>
          <a:p>
            <a:pPr marL="171450" indent="-171450" algn="l">
              <a:buFont typeface="Arial" panose="020B0604020202020204" pitchFamily="34" charset="0"/>
              <a:buChar char="•"/>
            </a:pPr>
            <a:r>
              <a:rPr lang="en-US" sz="1000" b="1" i="1" dirty="0">
                <a:solidFill>
                  <a:schemeClr val="tx2">
                    <a:lumMod val="75000"/>
                  </a:schemeClr>
                </a:solidFill>
                <a:latin typeface="Times New Roman" panose="02020603050405020304" pitchFamily="18" charset="0"/>
                <a:cs typeface="Times New Roman" panose="02020603050405020304" pitchFamily="18" charset="0"/>
              </a:rPr>
              <a:t>Irrigation operations + maintenance</a:t>
            </a:r>
          </a:p>
          <a:p>
            <a:pPr marL="171450" indent="-171450" algn="l">
              <a:buFont typeface="Arial" panose="020B0604020202020204" pitchFamily="34" charset="0"/>
              <a:buChar char="•"/>
            </a:pPr>
            <a:r>
              <a:rPr lang="en-US" sz="1000" b="1" i="1" dirty="0" err="1">
                <a:solidFill>
                  <a:schemeClr val="tx2">
                    <a:lumMod val="75000"/>
                  </a:schemeClr>
                </a:solidFill>
                <a:latin typeface="Times New Roman" panose="02020603050405020304" pitchFamily="18" charset="0"/>
                <a:cs typeface="Times New Roman" panose="02020603050405020304" pitchFamily="18" charset="0"/>
              </a:rPr>
              <a:t>SubAir</a:t>
            </a:r>
            <a:r>
              <a:rPr lang="en-US" sz="1000" b="1" i="1" dirty="0">
                <a:solidFill>
                  <a:schemeClr val="tx2">
                    <a:lumMod val="75000"/>
                  </a:schemeClr>
                </a:solidFill>
                <a:latin typeface="Times New Roman" panose="02020603050405020304" pitchFamily="18" charset="0"/>
                <a:cs typeface="Times New Roman" panose="02020603050405020304" pitchFamily="18" charset="0"/>
              </a:rPr>
              <a:t> maintenance</a:t>
            </a:r>
          </a:p>
          <a:p>
            <a:pPr marL="171450" indent="-171450" algn="l">
              <a:buFont typeface="Arial" panose="020B0604020202020204" pitchFamily="34" charset="0"/>
              <a:buChar char="•"/>
            </a:pPr>
            <a:r>
              <a:rPr lang="en-US" sz="1000" b="1" i="1" dirty="0">
                <a:solidFill>
                  <a:schemeClr val="tx2">
                    <a:lumMod val="75000"/>
                  </a:schemeClr>
                </a:solidFill>
                <a:latin typeface="Times New Roman" panose="02020603050405020304" pitchFamily="18" charset="0"/>
                <a:cs typeface="Times New Roman" panose="02020603050405020304" pitchFamily="18" charset="0"/>
              </a:rPr>
              <a:t>Large scale projects</a:t>
            </a:r>
          </a:p>
          <a:p>
            <a:pPr marL="171450" indent="-171450" algn="l">
              <a:buFont typeface="Arial" panose="020B0604020202020204" pitchFamily="34" charset="0"/>
              <a:buChar char="•"/>
            </a:pPr>
            <a:r>
              <a:rPr lang="en-US" sz="1000" b="1" i="1" dirty="0">
                <a:solidFill>
                  <a:schemeClr val="tx2">
                    <a:lumMod val="75000"/>
                  </a:schemeClr>
                </a:solidFill>
                <a:latin typeface="Times New Roman" panose="02020603050405020304" pitchFamily="18" charset="0"/>
                <a:cs typeface="Times New Roman" panose="02020603050405020304" pitchFamily="18" charset="0"/>
              </a:rPr>
              <a:t>Crew leadership training</a:t>
            </a:r>
          </a:p>
          <a:p>
            <a:pPr marL="171450" indent="-171450" algn="l">
              <a:buFont typeface="Arial" panose="020B0604020202020204" pitchFamily="34" charset="0"/>
              <a:buChar char="•"/>
            </a:pPr>
            <a:r>
              <a:rPr lang="en-US" sz="1000" b="1" i="1" dirty="0">
                <a:solidFill>
                  <a:schemeClr val="tx2">
                    <a:lumMod val="75000"/>
                  </a:schemeClr>
                </a:solidFill>
                <a:latin typeface="Times New Roman" panose="02020603050405020304" pitchFamily="18" charset="0"/>
                <a:cs typeface="Times New Roman" panose="02020603050405020304" pitchFamily="18" charset="0"/>
              </a:rPr>
              <a:t>Budget management</a:t>
            </a:r>
            <a:r>
              <a:rPr lang="en-US" sz="1000" b="1" i="1" dirty="0">
                <a:solidFill>
                  <a:srgbClr val="CC9900"/>
                </a:solidFill>
                <a:latin typeface="Times New Roman" panose="02020603050405020304" pitchFamily="18" charset="0"/>
                <a:cs typeface="Times New Roman" panose="02020603050405020304" pitchFamily="18" charset="0"/>
              </a:rPr>
              <a:t> </a:t>
            </a:r>
          </a:p>
          <a:p>
            <a:pPr algn="l"/>
            <a:endParaRPr lang="en-US" sz="1000" i="1" dirty="0">
              <a:latin typeface="Times New Roman" panose="02020603050405020304" pitchFamily="18" charset="0"/>
              <a:cs typeface="Times New Roman" panose="02020603050405020304" pitchFamily="18" charset="0"/>
            </a:endParaRPr>
          </a:p>
          <a:p>
            <a:pPr algn="l"/>
            <a:r>
              <a:rPr lang="en-US" sz="1000" b="1" dirty="0">
                <a:solidFill>
                  <a:schemeClr val="tx2">
                    <a:lumMod val="75000"/>
                  </a:schemeClr>
                </a:solidFill>
                <a:latin typeface="Times New Roman" panose="02020603050405020304" pitchFamily="18" charset="0"/>
                <a:cs typeface="Times New Roman" panose="02020603050405020304" pitchFamily="18" charset="0"/>
              </a:rPr>
              <a:t>SALARY: </a:t>
            </a:r>
            <a:r>
              <a:rPr lang="en-US" sz="1000" dirty="0">
                <a:solidFill>
                  <a:schemeClr val="tx2">
                    <a:lumMod val="75000"/>
                  </a:schemeClr>
                </a:solidFill>
                <a:latin typeface="Times New Roman" panose="02020603050405020304" pitchFamily="18" charset="0"/>
                <a:cs typeface="Times New Roman" panose="02020603050405020304" pitchFamily="18" charset="0"/>
              </a:rPr>
              <a:t>Competitive wages starting at $12.00/hour (plus overtime)</a:t>
            </a:r>
          </a:p>
          <a:p>
            <a:pPr algn="l"/>
            <a:endParaRPr lang="en-US" sz="1000" b="1" dirty="0">
              <a:solidFill>
                <a:schemeClr val="tx2">
                  <a:lumMod val="75000"/>
                </a:schemeClr>
              </a:solidFill>
              <a:latin typeface="Times New Roman" panose="02020603050405020304" pitchFamily="18" charset="0"/>
              <a:cs typeface="Times New Roman" panose="02020603050405020304" pitchFamily="18" charset="0"/>
            </a:endParaRPr>
          </a:p>
          <a:p>
            <a:pPr algn="l"/>
            <a:r>
              <a:rPr lang="en-US" sz="1000" b="1" dirty="0">
                <a:solidFill>
                  <a:schemeClr val="tx2">
                    <a:lumMod val="75000"/>
                  </a:schemeClr>
                </a:solidFill>
                <a:latin typeface="Times New Roman" panose="02020603050405020304" pitchFamily="18" charset="0"/>
                <a:cs typeface="Times New Roman" panose="02020603050405020304" pitchFamily="18" charset="0"/>
              </a:rPr>
              <a:t>DURATION OF INTERNSHIP: </a:t>
            </a:r>
            <a:r>
              <a:rPr lang="en-US" sz="1000" dirty="0">
                <a:solidFill>
                  <a:schemeClr val="tx2">
                    <a:lumMod val="75000"/>
                  </a:schemeClr>
                </a:solidFill>
                <a:latin typeface="Times New Roman" panose="02020603050405020304" pitchFamily="18" charset="0"/>
                <a:cs typeface="Times New Roman" panose="02020603050405020304" pitchFamily="18" charset="0"/>
              </a:rPr>
              <a:t>Three, Six and Twelve Month </a:t>
            </a:r>
          </a:p>
          <a:p>
            <a:pPr algn="l"/>
            <a:r>
              <a:rPr lang="en-US" sz="1000" dirty="0">
                <a:solidFill>
                  <a:schemeClr val="tx2">
                    <a:lumMod val="75000"/>
                  </a:schemeClr>
                </a:solidFill>
                <a:latin typeface="Times New Roman" panose="02020603050405020304" pitchFamily="18" charset="0"/>
                <a:cs typeface="Times New Roman" panose="02020603050405020304" pitchFamily="18" charset="0"/>
              </a:rPr>
              <a:t>Internships are available.</a:t>
            </a:r>
          </a:p>
          <a:p>
            <a:pPr algn="l"/>
            <a:endParaRPr lang="en-US" sz="1000" dirty="0">
              <a:solidFill>
                <a:schemeClr val="tx2">
                  <a:lumMod val="75000"/>
                </a:schemeClr>
              </a:solidFill>
              <a:latin typeface="Times New Roman" panose="02020603050405020304" pitchFamily="18" charset="0"/>
              <a:cs typeface="Times New Roman" panose="02020603050405020304" pitchFamily="18" charset="0"/>
            </a:endParaRPr>
          </a:p>
          <a:p>
            <a:pPr algn="l"/>
            <a:r>
              <a:rPr lang="en-US" sz="1000" b="1" dirty="0">
                <a:solidFill>
                  <a:schemeClr val="tx2">
                    <a:lumMod val="75000"/>
                  </a:schemeClr>
                </a:solidFill>
                <a:latin typeface="Times New Roman" panose="02020603050405020304" pitchFamily="18" charset="0"/>
                <a:cs typeface="Times New Roman" panose="02020603050405020304" pitchFamily="18" charset="0"/>
              </a:rPr>
              <a:t>BENEFITS: </a:t>
            </a:r>
            <a:r>
              <a:rPr lang="en-US" sz="1000" dirty="0">
                <a:solidFill>
                  <a:schemeClr val="tx2">
                    <a:lumMod val="75000"/>
                  </a:schemeClr>
                </a:solidFill>
                <a:latin typeface="Times New Roman" panose="02020603050405020304" pitchFamily="18" charset="0"/>
                <a:cs typeface="Times New Roman" panose="02020603050405020304" pitchFamily="18" charset="0"/>
              </a:rPr>
              <a:t>Housing , Meals, Uniforms, Golf Privileges, </a:t>
            </a:r>
          </a:p>
          <a:p>
            <a:pPr algn="l"/>
            <a:r>
              <a:rPr lang="en-US" sz="1000" dirty="0">
                <a:solidFill>
                  <a:schemeClr val="tx2">
                    <a:lumMod val="75000"/>
                  </a:schemeClr>
                </a:solidFill>
                <a:latin typeface="Times New Roman" panose="02020603050405020304" pitchFamily="18" charset="0"/>
                <a:cs typeface="Times New Roman" panose="02020603050405020304" pitchFamily="18" charset="0"/>
              </a:rPr>
              <a:t>Leadership Training, Hands-on Experience, and Paid Volunteer Opportunity.</a:t>
            </a:r>
          </a:p>
        </p:txBody>
      </p:sp>
      <p:pic>
        <p:nvPicPr>
          <p:cNvPr id="15" name="Picture 14" descr="A group of people posing for a picture&#10;&#10;Description automatically generated">
            <a:extLst>
              <a:ext uri="{FF2B5EF4-FFF2-40B4-BE49-F238E27FC236}">
                <a16:creationId xmlns:a16="http://schemas.microsoft.com/office/drawing/2014/main" id="{D7AAB800-F427-44C4-A35D-E3D2FE860EE2}"/>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8473"/>
                    </a14:imgEffect>
                    <a14:imgEffect>
                      <a14:saturation sat="55000"/>
                    </a14:imgEffect>
                  </a14:imgLayer>
                </a14:imgProps>
              </a:ext>
              <a:ext uri="{28A0092B-C50C-407E-A947-70E740481C1C}">
                <a14:useLocalDpi xmlns:a14="http://schemas.microsoft.com/office/drawing/2010/main" val="0"/>
              </a:ext>
            </a:extLst>
          </a:blip>
          <a:stretch>
            <a:fillRect/>
          </a:stretch>
        </p:blipFill>
        <p:spPr>
          <a:xfrm>
            <a:off x="4343400" y="1828800"/>
            <a:ext cx="2722473" cy="1561635"/>
          </a:xfrm>
          <a:prstGeom prst="rect">
            <a:avLst/>
          </a:prstGeom>
          <a:ln>
            <a:solidFill>
              <a:schemeClr val="tx1">
                <a:lumMod val="50000"/>
                <a:lumOff val="50000"/>
              </a:schemeClr>
            </a:solidFill>
          </a:ln>
          <a:effectLst>
            <a:outerShdw blurRad="50800" dist="50800" dir="5400000" algn="ctr" rotWithShape="0">
              <a:schemeClr val="tx1"/>
            </a:outerShdw>
            <a:softEdge rad="127000"/>
          </a:effectLst>
        </p:spPr>
      </p:pic>
      <p:pic>
        <p:nvPicPr>
          <p:cNvPr id="3" name="Picture 2" descr="A picture containing sky, outdoor, truck, tree&#10;&#10;Description automatically generated">
            <a:extLst>
              <a:ext uri="{FF2B5EF4-FFF2-40B4-BE49-F238E27FC236}">
                <a16:creationId xmlns:a16="http://schemas.microsoft.com/office/drawing/2014/main" id="{D8CFE5D9-0D3B-43DA-BCD1-19297463532C}"/>
              </a:ext>
            </a:extLst>
          </p:cNvPr>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4814"/>
                    </a14:imgEffect>
                    <a14:imgEffect>
                      <a14:saturation sat="75000"/>
                    </a14:imgEffect>
                  </a14:imgLayer>
                </a14:imgProps>
              </a:ext>
              <a:ext uri="{28A0092B-C50C-407E-A947-70E740481C1C}">
                <a14:useLocalDpi xmlns:a14="http://schemas.microsoft.com/office/drawing/2010/main" val="0"/>
              </a:ext>
            </a:extLst>
          </a:blip>
          <a:stretch>
            <a:fillRect/>
          </a:stretch>
        </p:blipFill>
        <p:spPr>
          <a:xfrm>
            <a:off x="238208" y="6688861"/>
            <a:ext cx="3647992" cy="2295541"/>
          </a:xfrm>
          <a:prstGeom prst="rect">
            <a:avLst/>
          </a:prstGeom>
          <a:effectLst>
            <a:outerShdw blurRad="50800" dist="38100" dir="2700000" algn="tl" rotWithShape="0">
              <a:prstClr val="black">
                <a:alpha val="40000"/>
              </a:prstClr>
            </a:outerShdw>
            <a:softEdge rad="127000"/>
          </a:effectLst>
        </p:spPr>
      </p:pic>
      <p:pic>
        <p:nvPicPr>
          <p:cNvPr id="12" name="Picture 11" descr="A picture containing grass, sky, outdoor, tree&#10;&#10;Description automatically generated">
            <a:extLst>
              <a:ext uri="{FF2B5EF4-FFF2-40B4-BE49-F238E27FC236}">
                <a16:creationId xmlns:a16="http://schemas.microsoft.com/office/drawing/2014/main" id="{922D1EAB-CDEA-4B17-8329-9D8F286AF07C}"/>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colorTemperature colorTemp="6374"/>
                    </a14:imgEffect>
                    <a14:imgEffect>
                      <a14:saturation sat="66000"/>
                    </a14:imgEffect>
                  </a14:imgLayer>
                </a14:imgProps>
              </a:ext>
              <a:ext uri="{28A0092B-C50C-407E-A947-70E740481C1C}">
                <a14:useLocalDpi xmlns:a14="http://schemas.microsoft.com/office/drawing/2010/main" val="0"/>
              </a:ext>
            </a:extLst>
          </a:blip>
          <a:srcRect l="23226" b="5223"/>
          <a:stretch/>
        </p:blipFill>
        <p:spPr>
          <a:xfrm>
            <a:off x="5693082" y="3464891"/>
            <a:ext cx="1241118" cy="1583844"/>
          </a:xfrm>
          <a:prstGeom prst="rect">
            <a:avLst/>
          </a:prstGeom>
          <a:ln>
            <a:noFill/>
          </a:ln>
          <a:effectLst>
            <a:softEdge rad="112500"/>
          </a:effectLst>
        </p:spPr>
      </p:pic>
    </p:spTree>
    <p:extLst>
      <p:ext uri="{BB962C8B-B14F-4D97-AF65-F5344CB8AC3E}">
        <p14:creationId xmlns:p14="http://schemas.microsoft.com/office/powerpoint/2010/main" val="44822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682" y="3992297"/>
            <a:ext cx="7306236" cy="5151703"/>
          </a:xfrm>
          <a:prstGeom prst="rect">
            <a:avLst/>
          </a:prstGeom>
          <a:solidFill>
            <a:schemeClr val="accent3">
              <a:lumMod val="50000"/>
            </a:schemeClr>
          </a:solidFill>
          <a:ln>
            <a:solidFill>
              <a:srgbClr val="CC9900"/>
            </a:solidFill>
          </a:ln>
          <a:effectLst/>
        </p:spPr>
        <p:txBody>
          <a:bodyPr wrap="square" lIns="84399" tIns="42200" rIns="84399" bIns="274320"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Quail Hollow Club Internship Program</a:t>
            </a:r>
          </a:p>
          <a:p>
            <a:pPr algn="ctr"/>
            <a:r>
              <a:rPr lang="en-US" i="1" dirty="0">
                <a:solidFill>
                  <a:schemeClr val="bg1"/>
                </a:solidFill>
                <a:latin typeface="Times New Roman" panose="02020603050405020304" pitchFamily="18" charset="0"/>
                <a:cs typeface="Times New Roman" panose="02020603050405020304" pitchFamily="18" charset="0"/>
              </a:rPr>
              <a:t>Contact Information:</a:t>
            </a:r>
          </a:p>
          <a:p>
            <a:pPr algn="ctr"/>
            <a:endParaRPr lang="en-US" sz="1200" i="1" dirty="0">
              <a:solidFill>
                <a:schemeClr val="bg1"/>
              </a:solidFill>
              <a:latin typeface="Times New Roman" panose="02020603050405020304" pitchFamily="18" charset="0"/>
              <a:cs typeface="Times New Roman" panose="02020603050405020304" pitchFamily="18" charset="0"/>
            </a:endParaRPr>
          </a:p>
          <a:p>
            <a:pPr algn="ctr"/>
            <a:r>
              <a:rPr lang="en-US" sz="1400" b="1" dirty="0">
                <a:solidFill>
                  <a:schemeClr val="bg1"/>
                </a:solidFill>
                <a:latin typeface="Times New Roman" panose="02020603050405020304" pitchFamily="18" charset="0"/>
                <a:cs typeface="Times New Roman" panose="02020603050405020304" pitchFamily="18" charset="0"/>
              </a:rPr>
              <a:t>Director of Green and Grounds: Keith Wood</a:t>
            </a:r>
          </a:p>
          <a:p>
            <a:pPr algn="ctr"/>
            <a:r>
              <a:rPr lang="en-US" sz="1400"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woodk@quailhollowclub.com</a:t>
            </a:r>
            <a:endParaRPr lang="en-US" sz="1400" dirty="0">
              <a:solidFill>
                <a:schemeClr val="bg1"/>
              </a:solidFill>
              <a:latin typeface="Times New Roman" panose="02020603050405020304" pitchFamily="18" charset="0"/>
              <a:cs typeface="Times New Roman" panose="02020603050405020304" pitchFamily="18" charset="0"/>
            </a:endParaRPr>
          </a:p>
          <a:p>
            <a:pPr algn="ctr"/>
            <a:endParaRPr lang="en-US" sz="1400" dirty="0">
              <a:solidFill>
                <a:srgbClr val="CC9900"/>
              </a:solidFill>
              <a:latin typeface="Times New Roman" panose="02020603050405020304" pitchFamily="18" charset="0"/>
              <a:cs typeface="Times New Roman" panose="02020603050405020304" pitchFamily="18" charset="0"/>
            </a:endParaRPr>
          </a:p>
          <a:p>
            <a:pPr algn="ctr"/>
            <a:r>
              <a:rPr lang="en-US" sz="1400" b="1" dirty="0">
                <a:solidFill>
                  <a:schemeClr val="bg1"/>
                </a:solidFill>
                <a:latin typeface="Times New Roman" panose="02020603050405020304" pitchFamily="18" charset="0"/>
                <a:cs typeface="Times New Roman" panose="02020603050405020304" pitchFamily="18" charset="0"/>
              </a:rPr>
              <a:t>Golf Course Superintendent: Shane Omann</a:t>
            </a:r>
          </a:p>
          <a:p>
            <a:pPr algn="ctr"/>
            <a:r>
              <a:rPr lang="en-US" sz="1400" dirty="0">
                <a:solidFill>
                  <a:schemeClr val="bg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omanns@quailhollowclub.com</a:t>
            </a:r>
            <a:endParaRPr lang="en-US" sz="1400" dirty="0">
              <a:solidFill>
                <a:schemeClr val="bg1"/>
              </a:solidFill>
              <a:latin typeface="Times New Roman" panose="02020603050405020304" pitchFamily="18" charset="0"/>
              <a:cs typeface="Times New Roman" panose="02020603050405020304" pitchFamily="18" charset="0"/>
            </a:endParaRPr>
          </a:p>
          <a:p>
            <a:pPr algn="ctr"/>
            <a:endParaRPr lang="en-US" sz="1400" b="1" dirty="0">
              <a:solidFill>
                <a:srgbClr val="CC9900"/>
              </a:solidFill>
              <a:latin typeface="Times New Roman" panose="02020603050405020304" pitchFamily="18" charset="0"/>
              <a:cs typeface="Times New Roman" panose="02020603050405020304" pitchFamily="18" charset="0"/>
            </a:endParaRPr>
          </a:p>
          <a:p>
            <a:pPr algn="ctr"/>
            <a:r>
              <a:rPr lang="en-US" sz="1400" b="1" dirty="0">
                <a:solidFill>
                  <a:schemeClr val="bg1"/>
                </a:solidFill>
                <a:latin typeface="Times New Roman" panose="02020603050405020304" pitchFamily="18" charset="0"/>
                <a:cs typeface="Times New Roman" panose="02020603050405020304" pitchFamily="18" charset="0"/>
              </a:rPr>
              <a:t>Assistant Golf Course Superintendent:</a:t>
            </a:r>
          </a:p>
          <a:p>
            <a:pPr algn="ctr"/>
            <a:r>
              <a:rPr lang="en-US" sz="1400" dirty="0">
                <a:solidFill>
                  <a:schemeClr val="bg1"/>
                </a:solidFill>
                <a:latin typeface="Times New Roman" panose="02020603050405020304" pitchFamily="18" charset="0"/>
                <a:cs typeface="Times New Roman" panose="02020603050405020304" pitchFamily="18" charset="0"/>
              </a:rPr>
              <a:t>Dylan Farber </a:t>
            </a:r>
          </a:p>
          <a:p>
            <a:pPr algn="ctr"/>
            <a:r>
              <a:rPr lang="en-US" sz="1400" dirty="0">
                <a:solidFill>
                  <a:schemeClr val="bg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farberd@quailhollowclub.com</a:t>
            </a: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1400" dirty="0">
                <a:solidFill>
                  <a:schemeClr val="bg1"/>
                </a:solidFill>
                <a:latin typeface="Times New Roman" panose="02020603050405020304" pitchFamily="18" charset="0"/>
                <a:cs typeface="Times New Roman" panose="02020603050405020304" pitchFamily="18" charset="0"/>
              </a:rPr>
              <a:t>Parker Henry </a:t>
            </a:r>
          </a:p>
          <a:p>
            <a:pPr algn="ctr"/>
            <a:r>
              <a:rPr lang="en-US" sz="1400" u="sng" dirty="0">
                <a:solidFill>
                  <a:schemeClr val="bg1"/>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henryp@quailhollowclub.com</a:t>
            </a: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1400" dirty="0">
                <a:solidFill>
                  <a:schemeClr val="bg1"/>
                </a:solidFill>
                <a:latin typeface="Times New Roman" panose="02020603050405020304" pitchFamily="18" charset="0"/>
                <a:cs typeface="Times New Roman" panose="02020603050405020304" pitchFamily="18" charset="0"/>
              </a:rPr>
              <a:t>Mike Stell</a:t>
            </a:r>
          </a:p>
          <a:p>
            <a:pPr algn="ctr"/>
            <a:r>
              <a:rPr lang="en-US" sz="1400" dirty="0">
                <a:solidFill>
                  <a:schemeClr val="bg1"/>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stellm@quailhollowclub.com</a:t>
            </a:r>
            <a:endParaRPr lang="en-US" sz="1400" dirty="0">
              <a:solidFill>
                <a:schemeClr val="bg1"/>
              </a:solidFill>
              <a:latin typeface="Times New Roman" panose="02020603050405020304" pitchFamily="18" charset="0"/>
              <a:cs typeface="Times New Roman" panose="02020603050405020304" pitchFamily="18" charset="0"/>
            </a:endParaRPr>
          </a:p>
          <a:p>
            <a:pPr algn="ctr"/>
            <a:endParaRPr lang="en-US" sz="1400" dirty="0">
              <a:solidFill>
                <a:srgbClr val="CC9900"/>
              </a:solidFill>
              <a:latin typeface="Times New Roman" panose="02020603050405020304" pitchFamily="18" charset="0"/>
              <a:cs typeface="Times New Roman" panose="02020603050405020304" pitchFamily="18" charset="0"/>
            </a:endParaRPr>
          </a:p>
          <a:p>
            <a:pPr algn="ctr"/>
            <a:r>
              <a:rPr lang="en-US" sz="1400" b="1" dirty="0">
                <a:solidFill>
                  <a:schemeClr val="bg1"/>
                </a:solidFill>
                <a:latin typeface="Times New Roman" panose="02020603050405020304" pitchFamily="18" charset="0"/>
                <a:cs typeface="Times New Roman" panose="02020603050405020304" pitchFamily="18" charset="0"/>
              </a:rPr>
              <a:t>Agronomy Assistant</a:t>
            </a:r>
          </a:p>
          <a:p>
            <a:pPr algn="ctr"/>
            <a:r>
              <a:rPr lang="en-US" sz="1400" dirty="0">
                <a:solidFill>
                  <a:schemeClr val="bg1"/>
                </a:solidFill>
                <a:latin typeface="Times New Roman" panose="02020603050405020304" pitchFamily="18" charset="0"/>
                <a:cs typeface="Times New Roman" panose="02020603050405020304" pitchFamily="18" charset="0"/>
              </a:rPr>
              <a:t>Lori Austin</a:t>
            </a:r>
          </a:p>
          <a:p>
            <a:pPr algn="ctr"/>
            <a:r>
              <a:rPr lang="en-US" sz="1400" dirty="0">
                <a:solidFill>
                  <a:schemeClr val="bg1"/>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austinl@quailhollowclub.com</a:t>
            </a:r>
            <a:endParaRPr lang="en-US" sz="1400" dirty="0">
              <a:solidFill>
                <a:schemeClr val="bg1"/>
              </a:solidFill>
              <a:latin typeface="Times New Roman" panose="02020603050405020304" pitchFamily="18" charset="0"/>
              <a:cs typeface="Times New Roman" panose="02020603050405020304" pitchFamily="18" charset="0"/>
            </a:endParaRPr>
          </a:p>
          <a:p>
            <a:pPr algn="ctr"/>
            <a:endParaRPr lang="en-US" sz="1400" dirty="0">
              <a:solidFill>
                <a:srgbClr val="CC9900"/>
              </a:solidFill>
              <a:latin typeface="Times New Roman" panose="02020603050405020304" pitchFamily="18" charset="0"/>
              <a:cs typeface="Times New Roman" panose="02020603050405020304" pitchFamily="18" charset="0"/>
            </a:endParaRPr>
          </a:p>
          <a:p>
            <a:pPr algn="ctr"/>
            <a:endParaRPr lang="en-US" sz="1400" dirty="0">
              <a:solidFill>
                <a:srgbClr val="CC9900"/>
              </a:solidFill>
              <a:latin typeface="Times New Roman" panose="02020603050405020304" pitchFamily="18" charset="0"/>
              <a:cs typeface="Times New Roman" panose="02020603050405020304" pitchFamily="18" charset="0"/>
            </a:endParaRPr>
          </a:p>
        </p:txBody>
      </p:sp>
      <p:pic>
        <p:nvPicPr>
          <p:cNvPr id="5" name="Picture 4" descr="A picture containing tree&#10;&#10;Description generated with high confidence">
            <a:extLst>
              <a:ext uri="{FF2B5EF4-FFF2-40B4-BE49-F238E27FC236}">
                <a16:creationId xmlns:a16="http://schemas.microsoft.com/office/drawing/2014/main" id="{386F90D2-EA6D-4255-ABD2-7A7FDBA2A5B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46" y="1765288"/>
            <a:ext cx="7320805" cy="2243710"/>
          </a:xfrm>
          <a:prstGeom prst="rect">
            <a:avLst/>
          </a:prstGeom>
          <a:ln>
            <a:solidFill>
              <a:schemeClr val="tx2">
                <a:lumMod val="75000"/>
              </a:schemeClr>
            </a:solidFill>
          </a:ln>
          <a:effectLst>
            <a:softEdge rad="112500"/>
          </a:effectLst>
        </p:spPr>
      </p:pic>
      <p:pic>
        <p:nvPicPr>
          <p:cNvPr id="4" name="Picture 3">
            <a:extLst>
              <a:ext uri="{FF2B5EF4-FFF2-40B4-BE49-F238E27FC236}">
                <a16:creationId xmlns:a16="http://schemas.microsoft.com/office/drawing/2014/main" id="{48D1AF9D-3F21-487C-83AD-EC3A4ACF34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0800" y="276616"/>
            <a:ext cx="1752600" cy="1443787"/>
          </a:xfrm>
          <a:prstGeom prst="rect">
            <a:avLst/>
          </a:prstGeom>
        </p:spPr>
      </p:pic>
    </p:spTree>
    <p:extLst>
      <p:ext uri="{BB962C8B-B14F-4D97-AF65-F5344CB8AC3E}">
        <p14:creationId xmlns:p14="http://schemas.microsoft.com/office/powerpoint/2010/main" val="2261613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478</Words>
  <Application>Microsoft Office PowerPoint</Application>
  <PresentationFormat>Custom</PresentationFormat>
  <Paragraphs>88</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DaunPenh</vt:lpstr>
      <vt:lpstr>Engravers MT</vt:lpstr>
      <vt:lpstr>Times New Roman</vt:lpstr>
      <vt:lpstr>Office Theme</vt:lpstr>
      <vt:lpstr>    3700 GLENEAGLES ROAD CHARLOTTE, NC 28210  704-542-1553 WWW.QUAILHOLLOWCLUB.COM </vt:lpstr>
      <vt:lpstr>QUAIL HOLLOW CLUB </vt:lpstr>
      <vt:lpstr>QUAIL HOLLOW CLUB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3700 Glene</dc:title>
  <dc:creator>Missy</dc:creator>
  <cp:lastModifiedBy>Lori Austin</cp:lastModifiedBy>
  <cp:revision>107</cp:revision>
  <cp:lastPrinted>2019-09-09T12:38:44Z</cp:lastPrinted>
  <dcterms:created xsi:type="dcterms:W3CDTF">2014-10-17T14:31:17Z</dcterms:created>
  <dcterms:modified xsi:type="dcterms:W3CDTF">2019-09-09T12:43:19Z</dcterms:modified>
</cp:coreProperties>
</file>